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337" r:id="rId5"/>
    <p:sldId id="343" r:id="rId6"/>
    <p:sldId id="351" r:id="rId7"/>
    <p:sldId id="344" r:id="rId8"/>
    <p:sldId id="345" r:id="rId9"/>
    <p:sldId id="346" r:id="rId10"/>
    <p:sldId id="347" r:id="rId11"/>
    <p:sldId id="342" r:id="rId12"/>
    <p:sldId id="348" r:id="rId13"/>
    <p:sldId id="349" r:id="rId14"/>
    <p:sldId id="350" r:id="rId15"/>
    <p:sldId id="34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AA6A91-418E-365F-FDAD-AC6174E2D96A}" name="Allison Bradley" initials="AB" userId="S::allison.bradley@calmhsa.org::46f68e91-5d38-4734-8be4-e6227a7ac4e1" providerId="AD"/>
  <p188:author id="{85977FF5-D2DF-007C-BB35-B6ABEC64800A}" name="Virginia Sandfer" initials="VS" userId="S::virginia.valdez@calmhsa.org::2e25b560-0050-4427-860b-cdf00fc08b1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6670"/>
    <a:srgbClr val="6D6E71"/>
    <a:srgbClr val="0A7178"/>
    <a:srgbClr val="0F6775"/>
    <a:srgbClr val="FFA400"/>
    <a:srgbClr val="F7F5F0"/>
    <a:srgbClr val="FF9E01"/>
    <a:srgbClr val="F6A500"/>
    <a:srgbClr val="FF33C7"/>
    <a:srgbClr val="FFC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13A716-FBBC-4F2A-ADAC-1B9260075508}" v="44" dt="2025-12-02T14:07:51.3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20" autoAdjust="0"/>
    <p:restoredTop sz="94694"/>
  </p:normalViewPr>
  <p:slideViewPr>
    <p:cSldViewPr snapToGrid="0">
      <p:cViewPr varScale="1">
        <p:scale>
          <a:sx n="96" d="100"/>
          <a:sy n="96" d="100"/>
        </p:scale>
        <p:origin x="108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Caceres" userId="ed47f071-c8d4-4f37-b975-ffdeecf9fda5" providerId="ADAL" clId="{0BE9582B-35DE-4F81-ABD9-7B62BB46619F}"/>
    <pc:docChg chg="undo redo custSel addSld modSld">
      <pc:chgData name="Ryan Caceres" userId="ed47f071-c8d4-4f37-b975-ffdeecf9fda5" providerId="ADAL" clId="{0BE9582B-35DE-4F81-ABD9-7B62BB46619F}" dt="2025-12-02T14:15:49.089" v="9165" actId="478"/>
      <pc:docMkLst>
        <pc:docMk/>
      </pc:docMkLst>
      <pc:sldChg chg="modSp mod">
        <pc:chgData name="Ryan Caceres" userId="ed47f071-c8d4-4f37-b975-ffdeecf9fda5" providerId="ADAL" clId="{0BE9582B-35DE-4F81-ABD9-7B62BB46619F}" dt="2025-12-02T13:49:08.913" v="8414" actId="1076"/>
        <pc:sldMkLst>
          <pc:docMk/>
          <pc:sldMk cId="284763630" sldId="337"/>
        </pc:sldMkLst>
        <pc:spChg chg="mod">
          <ac:chgData name="Ryan Caceres" userId="ed47f071-c8d4-4f37-b975-ffdeecf9fda5" providerId="ADAL" clId="{0BE9582B-35DE-4F81-ABD9-7B62BB46619F}" dt="2025-12-02T13:48:57.843" v="8411" actId="20577"/>
          <ac:spMkLst>
            <pc:docMk/>
            <pc:sldMk cId="284763630" sldId="337"/>
            <ac:spMk id="3" creationId="{C3FC9E53-3E51-408F-FB6F-F5137CF39C28}"/>
          </ac:spMkLst>
        </pc:spChg>
        <pc:spChg chg="mod">
          <ac:chgData name="Ryan Caceres" userId="ed47f071-c8d4-4f37-b975-ffdeecf9fda5" providerId="ADAL" clId="{0BE9582B-35DE-4F81-ABD9-7B62BB46619F}" dt="2025-12-02T13:49:04.831" v="8413" actId="1076"/>
          <ac:spMkLst>
            <pc:docMk/>
            <pc:sldMk cId="284763630" sldId="337"/>
            <ac:spMk id="15" creationId="{CE9600F8-9F0F-2878-B8C5-CA511161D167}"/>
          </ac:spMkLst>
        </pc:spChg>
        <pc:spChg chg="mod">
          <ac:chgData name="Ryan Caceres" userId="ed47f071-c8d4-4f37-b975-ffdeecf9fda5" providerId="ADAL" clId="{0BE9582B-35DE-4F81-ABD9-7B62BB46619F}" dt="2025-12-02T13:49:08.913" v="8414" actId="1076"/>
          <ac:spMkLst>
            <pc:docMk/>
            <pc:sldMk cId="284763630" sldId="337"/>
            <ac:spMk id="16" creationId="{AE85DB06-CCD1-AA70-CD5F-11F2E7E64E2F}"/>
          </ac:spMkLst>
        </pc:spChg>
      </pc:sldChg>
      <pc:sldChg chg="delSp modSp mod">
        <pc:chgData name="Ryan Caceres" userId="ed47f071-c8d4-4f37-b975-ffdeecf9fda5" providerId="ADAL" clId="{0BE9582B-35DE-4F81-ABD9-7B62BB46619F}" dt="2025-12-02T14:15:49.089" v="9165" actId="478"/>
        <pc:sldMkLst>
          <pc:docMk/>
          <pc:sldMk cId="1130258300" sldId="341"/>
        </pc:sldMkLst>
        <pc:spChg chg="mod">
          <ac:chgData name="Ryan Caceres" userId="ed47f071-c8d4-4f37-b975-ffdeecf9fda5" providerId="ADAL" clId="{0BE9582B-35DE-4F81-ABD9-7B62BB46619F}" dt="2025-12-02T13:43:55.411" v="8397" actId="20577"/>
          <ac:spMkLst>
            <pc:docMk/>
            <pc:sldMk cId="1130258300" sldId="341"/>
            <ac:spMk id="2" creationId="{1A6E0D41-3B9D-8A68-206D-0AD575D48511}"/>
          </ac:spMkLst>
        </pc:spChg>
        <pc:spChg chg="mod">
          <ac:chgData name="Ryan Caceres" userId="ed47f071-c8d4-4f37-b975-ffdeecf9fda5" providerId="ADAL" clId="{0BE9582B-35DE-4F81-ABD9-7B62BB46619F}" dt="2025-12-02T13:45:24.950" v="8406" actId="20577"/>
          <ac:spMkLst>
            <pc:docMk/>
            <pc:sldMk cId="1130258300" sldId="341"/>
            <ac:spMk id="3" creationId="{C35AA136-A763-95D8-9263-7D2656E7457C}"/>
          </ac:spMkLst>
        </pc:spChg>
        <pc:picChg chg="del">
          <ac:chgData name="Ryan Caceres" userId="ed47f071-c8d4-4f37-b975-ffdeecf9fda5" providerId="ADAL" clId="{0BE9582B-35DE-4F81-ABD9-7B62BB46619F}" dt="2025-12-02T14:15:49.089" v="9165" actId="478"/>
          <ac:picMkLst>
            <pc:docMk/>
            <pc:sldMk cId="1130258300" sldId="341"/>
            <ac:picMk id="8" creationId="{8F48277A-F470-E41F-8F52-610DD0E00B29}"/>
          </ac:picMkLst>
        </pc:picChg>
      </pc:sldChg>
      <pc:sldChg chg="addSp delSp modSp mod">
        <pc:chgData name="Ryan Caceres" userId="ed47f071-c8d4-4f37-b975-ffdeecf9fda5" providerId="ADAL" clId="{0BE9582B-35DE-4F81-ABD9-7B62BB46619F}" dt="2025-12-02T14:13:52.949" v="9159" actId="113"/>
        <pc:sldMkLst>
          <pc:docMk/>
          <pc:sldMk cId="2217027524" sldId="342"/>
        </pc:sldMkLst>
        <pc:spChg chg="mod">
          <ac:chgData name="Ryan Caceres" userId="ed47f071-c8d4-4f37-b975-ffdeecf9fda5" providerId="ADAL" clId="{0BE9582B-35DE-4F81-ABD9-7B62BB46619F}" dt="2025-12-02T14:02:03.020" v="8910" actId="1076"/>
          <ac:spMkLst>
            <pc:docMk/>
            <pc:sldMk cId="2217027524" sldId="342"/>
            <ac:spMk id="2" creationId="{7E7FD12F-FF9F-2B15-0066-A6EE914E0C07}"/>
          </ac:spMkLst>
        </pc:spChg>
        <pc:spChg chg="mod">
          <ac:chgData name="Ryan Caceres" userId="ed47f071-c8d4-4f37-b975-ffdeecf9fda5" providerId="ADAL" clId="{0BE9582B-35DE-4F81-ABD9-7B62BB46619F}" dt="2025-12-02T12:55:57.435" v="2579" actId="20577"/>
          <ac:spMkLst>
            <pc:docMk/>
            <pc:sldMk cId="2217027524" sldId="342"/>
            <ac:spMk id="3" creationId="{BBB4347F-8454-60B9-23B7-7EEF0A65F067}"/>
          </ac:spMkLst>
        </pc:spChg>
        <pc:spChg chg="add mod">
          <ac:chgData name="Ryan Caceres" userId="ed47f071-c8d4-4f37-b975-ffdeecf9fda5" providerId="ADAL" clId="{0BE9582B-35DE-4F81-ABD9-7B62BB46619F}" dt="2025-12-02T14:13:52.949" v="9159" actId="113"/>
          <ac:spMkLst>
            <pc:docMk/>
            <pc:sldMk cId="2217027524" sldId="342"/>
            <ac:spMk id="6" creationId="{5463BDC7-3AC9-7931-61A8-D3657274F934}"/>
          </ac:spMkLst>
        </pc:spChg>
        <pc:spChg chg="add del mod">
          <ac:chgData name="Ryan Caceres" userId="ed47f071-c8d4-4f37-b975-ffdeecf9fda5" providerId="ADAL" clId="{0BE9582B-35DE-4F81-ABD9-7B62BB46619F}" dt="2025-12-02T12:55:37.167" v="2565" actId="478"/>
          <ac:spMkLst>
            <pc:docMk/>
            <pc:sldMk cId="2217027524" sldId="342"/>
            <ac:spMk id="8" creationId="{3A5C1930-559D-09AD-3E10-8FFA4DFCF8C6}"/>
          </ac:spMkLst>
        </pc:spChg>
        <pc:picChg chg="del">
          <ac:chgData name="Ryan Caceres" userId="ed47f071-c8d4-4f37-b975-ffdeecf9fda5" providerId="ADAL" clId="{0BE9582B-35DE-4F81-ABD9-7B62BB46619F}" dt="2025-12-02T12:46:17.268" v="2050" actId="478"/>
          <ac:picMkLst>
            <pc:docMk/>
            <pc:sldMk cId="2217027524" sldId="342"/>
            <ac:picMk id="7" creationId="{5476E952-6D59-76C8-F724-E9DF4F468ADF}"/>
          </ac:picMkLst>
        </pc:picChg>
      </pc:sldChg>
      <pc:sldChg chg="modSp mod">
        <pc:chgData name="Ryan Caceres" userId="ed47f071-c8d4-4f37-b975-ffdeecf9fda5" providerId="ADAL" clId="{0BE9582B-35DE-4F81-ABD9-7B62BB46619F}" dt="2025-12-02T14:09:31.441" v="9095" actId="20577"/>
        <pc:sldMkLst>
          <pc:docMk/>
          <pc:sldMk cId="3931951113" sldId="343"/>
        </pc:sldMkLst>
        <pc:spChg chg="mod">
          <ac:chgData name="Ryan Caceres" userId="ed47f071-c8d4-4f37-b975-ffdeecf9fda5" providerId="ADAL" clId="{0BE9582B-35DE-4F81-ABD9-7B62BB46619F}" dt="2025-12-02T14:09:31.441" v="9095" actId="20577"/>
          <ac:spMkLst>
            <pc:docMk/>
            <pc:sldMk cId="3931951113" sldId="343"/>
            <ac:spMk id="2" creationId="{AC05E571-CCBF-786C-87DD-174FCD7AFEE7}"/>
          </ac:spMkLst>
        </pc:spChg>
        <pc:spChg chg="mod">
          <ac:chgData name="Ryan Caceres" userId="ed47f071-c8d4-4f37-b975-ffdeecf9fda5" providerId="ADAL" clId="{0BE9582B-35DE-4F81-ABD9-7B62BB46619F}" dt="2025-12-02T13:49:28.971" v="8415"/>
          <ac:spMkLst>
            <pc:docMk/>
            <pc:sldMk cId="3931951113" sldId="343"/>
            <ac:spMk id="3" creationId="{61533A15-AC11-3466-2C3F-B6FF7D04A400}"/>
          </ac:spMkLst>
        </pc:spChg>
      </pc:sldChg>
      <pc:sldChg chg="addSp delSp modSp mod">
        <pc:chgData name="Ryan Caceres" userId="ed47f071-c8d4-4f37-b975-ffdeecf9fda5" providerId="ADAL" clId="{0BE9582B-35DE-4F81-ABD9-7B62BB46619F}" dt="2025-12-02T14:10:53.799" v="9121" actId="20577"/>
        <pc:sldMkLst>
          <pc:docMk/>
          <pc:sldMk cId="713564682" sldId="344"/>
        </pc:sldMkLst>
        <pc:spChg chg="mod">
          <ac:chgData name="Ryan Caceres" userId="ed47f071-c8d4-4f37-b975-ffdeecf9fda5" providerId="ADAL" clId="{0BE9582B-35DE-4F81-ABD9-7B62BB46619F}" dt="2025-12-02T14:10:53.799" v="9121" actId="20577"/>
          <ac:spMkLst>
            <pc:docMk/>
            <pc:sldMk cId="713564682" sldId="344"/>
            <ac:spMk id="2" creationId="{8EA26CE8-0B3B-E0D1-020D-C2276D106011}"/>
          </ac:spMkLst>
        </pc:spChg>
        <pc:spChg chg="mod">
          <ac:chgData name="Ryan Caceres" userId="ed47f071-c8d4-4f37-b975-ffdeecf9fda5" providerId="ADAL" clId="{0BE9582B-35DE-4F81-ABD9-7B62BB46619F}" dt="2025-12-02T13:50:58.035" v="8426"/>
          <ac:spMkLst>
            <pc:docMk/>
            <pc:sldMk cId="713564682" sldId="344"/>
            <ac:spMk id="3" creationId="{C4A30A86-BD5F-4557-184E-0E806B8F8B74}"/>
          </ac:spMkLst>
        </pc:spChg>
        <pc:picChg chg="add del mod">
          <ac:chgData name="Ryan Caceres" userId="ed47f071-c8d4-4f37-b975-ffdeecf9fda5" providerId="ADAL" clId="{0BE9582B-35DE-4F81-ABD9-7B62BB46619F}" dt="2025-12-02T01:54:57.782" v="91" actId="478"/>
          <ac:picMkLst>
            <pc:docMk/>
            <pc:sldMk cId="713564682" sldId="344"/>
            <ac:picMk id="6" creationId="{1DF9434D-467D-D127-228F-8C784F4506D3}"/>
          </ac:picMkLst>
        </pc:picChg>
        <pc:picChg chg="add mod">
          <ac:chgData name="Ryan Caceres" userId="ed47f071-c8d4-4f37-b975-ffdeecf9fda5" providerId="ADAL" clId="{0BE9582B-35DE-4F81-ABD9-7B62BB46619F}" dt="2025-12-02T01:55:13.499" v="96" actId="208"/>
          <ac:picMkLst>
            <pc:docMk/>
            <pc:sldMk cId="713564682" sldId="344"/>
            <ac:picMk id="8" creationId="{E56AA4A7-E265-911F-64CB-241BE3638647}"/>
          </ac:picMkLst>
        </pc:picChg>
      </pc:sldChg>
      <pc:sldChg chg="addSp delSp modSp add mod">
        <pc:chgData name="Ryan Caceres" userId="ed47f071-c8d4-4f37-b975-ffdeecf9fda5" providerId="ADAL" clId="{0BE9582B-35DE-4F81-ABD9-7B62BB46619F}" dt="2025-12-02T14:11:39.226" v="9133" actId="20577"/>
        <pc:sldMkLst>
          <pc:docMk/>
          <pc:sldMk cId="1124042724" sldId="345"/>
        </pc:sldMkLst>
        <pc:spChg chg="mod">
          <ac:chgData name="Ryan Caceres" userId="ed47f071-c8d4-4f37-b975-ffdeecf9fda5" providerId="ADAL" clId="{0BE9582B-35DE-4F81-ABD9-7B62BB46619F}" dt="2025-12-02T14:11:39.226" v="9133" actId="20577"/>
          <ac:spMkLst>
            <pc:docMk/>
            <pc:sldMk cId="1124042724" sldId="345"/>
            <ac:spMk id="2" creationId="{C2AFA230-16C3-2CDC-23BA-E091B1BB23AB}"/>
          </ac:spMkLst>
        </pc:spChg>
        <pc:spChg chg="mod">
          <ac:chgData name="Ryan Caceres" userId="ed47f071-c8d4-4f37-b975-ffdeecf9fda5" providerId="ADAL" clId="{0BE9582B-35DE-4F81-ABD9-7B62BB46619F}" dt="2025-12-02T13:52:33.807" v="8442"/>
          <ac:spMkLst>
            <pc:docMk/>
            <pc:sldMk cId="1124042724" sldId="345"/>
            <ac:spMk id="3" creationId="{D6B86343-E3B9-DB00-7B7A-BEC256F776CF}"/>
          </ac:spMkLst>
        </pc:spChg>
        <pc:picChg chg="add mod">
          <ac:chgData name="Ryan Caceres" userId="ed47f071-c8d4-4f37-b975-ffdeecf9fda5" providerId="ADAL" clId="{0BE9582B-35DE-4F81-ABD9-7B62BB46619F}" dt="2025-12-02T13:54:24.941" v="8490" actId="1076"/>
          <ac:picMkLst>
            <pc:docMk/>
            <pc:sldMk cId="1124042724" sldId="345"/>
            <ac:picMk id="6" creationId="{F538EB19-D6F3-66CA-B437-A99911BC528F}"/>
          </ac:picMkLst>
        </pc:picChg>
        <pc:picChg chg="del">
          <ac:chgData name="Ryan Caceres" userId="ed47f071-c8d4-4f37-b975-ffdeecf9fda5" providerId="ADAL" clId="{0BE9582B-35DE-4F81-ABD9-7B62BB46619F}" dt="2025-12-02T01:58:01.375" v="121" actId="478"/>
          <ac:picMkLst>
            <pc:docMk/>
            <pc:sldMk cId="1124042724" sldId="345"/>
            <ac:picMk id="8" creationId="{A4627299-4501-B0D5-6716-4649929FF785}"/>
          </ac:picMkLst>
        </pc:picChg>
      </pc:sldChg>
      <pc:sldChg chg="delSp modSp add mod">
        <pc:chgData name="Ryan Caceres" userId="ed47f071-c8d4-4f37-b975-ffdeecf9fda5" providerId="ADAL" clId="{0BE9582B-35DE-4F81-ABD9-7B62BB46619F}" dt="2025-12-02T14:12:20.466" v="9140" actId="113"/>
        <pc:sldMkLst>
          <pc:docMk/>
          <pc:sldMk cId="1301397565" sldId="346"/>
        </pc:sldMkLst>
        <pc:spChg chg="mod">
          <ac:chgData name="Ryan Caceres" userId="ed47f071-c8d4-4f37-b975-ffdeecf9fda5" providerId="ADAL" clId="{0BE9582B-35DE-4F81-ABD9-7B62BB46619F}" dt="2025-12-02T14:12:20.466" v="9140" actId="113"/>
          <ac:spMkLst>
            <pc:docMk/>
            <pc:sldMk cId="1301397565" sldId="346"/>
            <ac:spMk id="2" creationId="{8ABE208A-D88C-468C-3ECB-C22E444D140B}"/>
          </ac:spMkLst>
        </pc:spChg>
        <pc:spChg chg="mod">
          <ac:chgData name="Ryan Caceres" userId="ed47f071-c8d4-4f37-b975-ffdeecf9fda5" providerId="ADAL" clId="{0BE9582B-35DE-4F81-ABD9-7B62BB46619F}" dt="2025-12-02T13:55:13.893" v="8491"/>
          <ac:spMkLst>
            <pc:docMk/>
            <pc:sldMk cId="1301397565" sldId="346"/>
            <ac:spMk id="3" creationId="{FB957BF2-CDF2-C0C3-501C-B30CB1C94DB9}"/>
          </ac:spMkLst>
        </pc:spChg>
        <pc:picChg chg="del">
          <ac:chgData name="Ryan Caceres" userId="ed47f071-c8d4-4f37-b975-ffdeecf9fda5" providerId="ADAL" clId="{0BE9582B-35DE-4F81-ABD9-7B62BB46619F}" dt="2025-12-02T02:07:57.831" v="752" actId="478"/>
          <ac:picMkLst>
            <pc:docMk/>
            <pc:sldMk cId="1301397565" sldId="346"/>
            <ac:picMk id="6" creationId="{E578B2FF-8742-4305-CECE-D27EAB86AAD9}"/>
          </ac:picMkLst>
        </pc:picChg>
      </pc:sldChg>
      <pc:sldChg chg="addSp delSp modSp add mod">
        <pc:chgData name="Ryan Caceres" userId="ed47f071-c8d4-4f37-b975-ffdeecf9fda5" providerId="ADAL" clId="{0BE9582B-35DE-4F81-ABD9-7B62BB46619F}" dt="2025-12-02T14:13:29.120" v="9154" actId="113"/>
        <pc:sldMkLst>
          <pc:docMk/>
          <pc:sldMk cId="3265207932" sldId="347"/>
        </pc:sldMkLst>
        <pc:spChg chg="del mod">
          <ac:chgData name="Ryan Caceres" userId="ed47f071-c8d4-4f37-b975-ffdeecf9fda5" providerId="ADAL" clId="{0BE9582B-35DE-4F81-ABD9-7B62BB46619F}" dt="2025-12-02T02:18:05.134" v="1898" actId="478"/>
          <ac:spMkLst>
            <pc:docMk/>
            <pc:sldMk cId="3265207932" sldId="347"/>
            <ac:spMk id="2" creationId="{F5CF8128-FDBF-A2E1-6785-EFF6A0623374}"/>
          </ac:spMkLst>
        </pc:spChg>
        <pc:spChg chg="mod">
          <ac:chgData name="Ryan Caceres" userId="ed47f071-c8d4-4f37-b975-ffdeecf9fda5" providerId="ADAL" clId="{0BE9582B-35DE-4F81-ABD9-7B62BB46619F}" dt="2025-12-02T13:56:42.618" v="8523"/>
          <ac:spMkLst>
            <pc:docMk/>
            <pc:sldMk cId="3265207932" sldId="347"/>
            <ac:spMk id="3" creationId="{47AD3BF1-F96F-924A-832D-82D14B0B263C}"/>
          </ac:spMkLst>
        </pc:spChg>
        <pc:spChg chg="add mod">
          <ac:chgData name="Ryan Caceres" userId="ed47f071-c8d4-4f37-b975-ffdeecf9fda5" providerId="ADAL" clId="{0BE9582B-35DE-4F81-ABD9-7B62BB46619F}" dt="2025-12-02T14:13:29.120" v="9154" actId="113"/>
          <ac:spMkLst>
            <pc:docMk/>
            <pc:sldMk cId="3265207932" sldId="347"/>
            <ac:spMk id="5" creationId="{A1C1C878-C957-CA7A-2394-F22585DBCB5A}"/>
          </ac:spMkLst>
        </pc:spChg>
      </pc:sldChg>
      <pc:sldChg chg="delSp modSp add mod">
        <pc:chgData name="Ryan Caceres" userId="ed47f071-c8d4-4f37-b975-ffdeecf9fda5" providerId="ADAL" clId="{0BE9582B-35DE-4F81-ABD9-7B62BB46619F}" dt="2025-12-02T14:14:39.600" v="9161" actId="20577"/>
        <pc:sldMkLst>
          <pc:docMk/>
          <pc:sldMk cId="1125354093" sldId="348"/>
        </pc:sldMkLst>
        <pc:spChg chg="mod">
          <ac:chgData name="Ryan Caceres" userId="ed47f071-c8d4-4f37-b975-ffdeecf9fda5" providerId="ADAL" clId="{0BE9582B-35DE-4F81-ABD9-7B62BB46619F}" dt="2025-12-02T14:14:39.600" v="9161" actId="20577"/>
          <ac:spMkLst>
            <pc:docMk/>
            <pc:sldMk cId="1125354093" sldId="348"/>
            <ac:spMk id="2" creationId="{7571C4F0-0F0F-7D46-7F48-68D69B0C2EC8}"/>
          </ac:spMkLst>
        </pc:spChg>
        <pc:spChg chg="mod">
          <ac:chgData name="Ryan Caceres" userId="ed47f071-c8d4-4f37-b975-ffdeecf9fda5" providerId="ADAL" clId="{0BE9582B-35DE-4F81-ABD9-7B62BB46619F}" dt="2025-12-02T13:16:32.583" v="5036" actId="20577"/>
          <ac:spMkLst>
            <pc:docMk/>
            <pc:sldMk cId="1125354093" sldId="348"/>
            <ac:spMk id="3" creationId="{9184AB14-2FAC-5F2A-4628-95481018714C}"/>
          </ac:spMkLst>
        </pc:spChg>
        <pc:spChg chg="del">
          <ac:chgData name="Ryan Caceres" userId="ed47f071-c8d4-4f37-b975-ffdeecf9fda5" providerId="ADAL" clId="{0BE9582B-35DE-4F81-ABD9-7B62BB46619F}" dt="2025-12-02T13:05:01.134" v="3878" actId="478"/>
          <ac:spMkLst>
            <pc:docMk/>
            <pc:sldMk cId="1125354093" sldId="348"/>
            <ac:spMk id="6" creationId="{658D98C3-A246-3D70-D630-9E38B2548C28}"/>
          </ac:spMkLst>
        </pc:spChg>
      </pc:sldChg>
      <pc:sldChg chg="modSp add mod">
        <pc:chgData name="Ryan Caceres" userId="ed47f071-c8d4-4f37-b975-ffdeecf9fda5" providerId="ADAL" clId="{0BE9582B-35DE-4F81-ABD9-7B62BB46619F}" dt="2025-12-02T14:15:08.832" v="9164" actId="20577"/>
        <pc:sldMkLst>
          <pc:docMk/>
          <pc:sldMk cId="2341837875" sldId="349"/>
        </pc:sldMkLst>
        <pc:spChg chg="mod">
          <ac:chgData name="Ryan Caceres" userId="ed47f071-c8d4-4f37-b975-ffdeecf9fda5" providerId="ADAL" clId="{0BE9582B-35DE-4F81-ABD9-7B62BB46619F}" dt="2025-12-02T14:15:08.832" v="9164" actId="20577"/>
          <ac:spMkLst>
            <pc:docMk/>
            <pc:sldMk cId="2341837875" sldId="349"/>
            <ac:spMk id="2" creationId="{3DB91BC4-5F49-403B-8D37-86C5BEFA7BC2}"/>
          </ac:spMkLst>
        </pc:spChg>
        <pc:spChg chg="mod">
          <ac:chgData name="Ryan Caceres" userId="ed47f071-c8d4-4f37-b975-ffdeecf9fda5" providerId="ADAL" clId="{0BE9582B-35DE-4F81-ABD9-7B62BB46619F}" dt="2025-12-02T13:17:18.068" v="5076"/>
          <ac:spMkLst>
            <pc:docMk/>
            <pc:sldMk cId="2341837875" sldId="349"/>
            <ac:spMk id="3" creationId="{E834F2C5-623F-6FC8-0493-871CEF4A8EC7}"/>
          </ac:spMkLst>
        </pc:spChg>
      </pc:sldChg>
      <pc:sldChg chg="modSp add mod">
        <pc:chgData name="Ryan Caceres" userId="ed47f071-c8d4-4f37-b975-ffdeecf9fda5" providerId="ADAL" clId="{0BE9582B-35DE-4F81-ABD9-7B62BB46619F}" dt="2025-12-02T13:43:46.216" v="8382" actId="20577"/>
        <pc:sldMkLst>
          <pc:docMk/>
          <pc:sldMk cId="2858737439" sldId="350"/>
        </pc:sldMkLst>
        <pc:spChg chg="mod">
          <ac:chgData name="Ryan Caceres" userId="ed47f071-c8d4-4f37-b975-ffdeecf9fda5" providerId="ADAL" clId="{0BE9582B-35DE-4F81-ABD9-7B62BB46619F}" dt="2025-12-02T13:43:46.216" v="8382" actId="20577"/>
          <ac:spMkLst>
            <pc:docMk/>
            <pc:sldMk cId="2858737439" sldId="350"/>
            <ac:spMk id="2" creationId="{2FEC1376-3F64-5327-D19D-678739471EF9}"/>
          </ac:spMkLst>
        </pc:spChg>
        <pc:spChg chg="mod">
          <ac:chgData name="Ryan Caceres" userId="ed47f071-c8d4-4f37-b975-ffdeecf9fda5" providerId="ADAL" clId="{0BE9582B-35DE-4F81-ABD9-7B62BB46619F}" dt="2025-12-02T13:33:46.984" v="6657" actId="20577"/>
          <ac:spMkLst>
            <pc:docMk/>
            <pc:sldMk cId="2858737439" sldId="350"/>
            <ac:spMk id="3" creationId="{C3103B5E-F37D-51D1-2595-A60980C7CD04}"/>
          </ac:spMkLst>
        </pc:spChg>
      </pc:sldChg>
      <pc:sldChg chg="modSp add mod">
        <pc:chgData name="Ryan Caceres" userId="ed47f071-c8d4-4f37-b975-ffdeecf9fda5" providerId="ADAL" clId="{0BE9582B-35DE-4F81-ABD9-7B62BB46619F}" dt="2025-12-02T14:10:17.279" v="9099" actId="20577"/>
        <pc:sldMkLst>
          <pc:docMk/>
          <pc:sldMk cId="1245145591" sldId="351"/>
        </pc:sldMkLst>
        <pc:spChg chg="mod">
          <ac:chgData name="Ryan Caceres" userId="ed47f071-c8d4-4f37-b975-ffdeecf9fda5" providerId="ADAL" clId="{0BE9582B-35DE-4F81-ABD9-7B62BB46619F}" dt="2025-12-02T14:10:17.279" v="9099" actId="20577"/>
          <ac:spMkLst>
            <pc:docMk/>
            <pc:sldMk cId="1245145591" sldId="351"/>
            <ac:spMk id="2" creationId="{054C208F-6BF1-27DD-D049-D7A3F762A0CB}"/>
          </ac:spMkLst>
        </pc:spChg>
        <pc:spChg chg="mod">
          <ac:chgData name="Ryan Caceres" userId="ed47f071-c8d4-4f37-b975-ffdeecf9fda5" providerId="ADAL" clId="{0BE9582B-35DE-4F81-ABD9-7B62BB46619F}" dt="2025-12-02T14:01:17.631" v="8862" actId="20577"/>
          <ac:spMkLst>
            <pc:docMk/>
            <pc:sldMk cId="1245145591" sldId="351"/>
            <ac:spMk id="3" creationId="{564841DE-A8AD-D6F1-EE04-B576D678C6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E144E-33BA-1447-82F6-CB77425C03EF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0F2FE-3626-AF46-8683-0D64B693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7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572EF-B79B-203A-0A03-E168B6DFF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94C816-DFD7-D90B-EA15-DDF4BD59E2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28D2E-5A40-3EA3-1FB5-888C91A7B8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B77FE-7C71-044F-C84F-26A4CAA96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26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98D2C-14B4-472F-5A23-CDE64FCB7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6E5BBA-3309-5058-6B2D-7BB5C0FB4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94928E-73C8-B449-C997-FB9AD7B7B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5BF5C-34A7-E77C-1E4E-C0F6BD8E5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1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8276-4DA0-4F63-D3F1-214E1CC47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F6EB19-DA42-DF31-3C3F-2AB4D08C71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DAF70E-7648-EF1E-0157-4961F07B9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95E6E-D885-DBFC-12AA-038B955D66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28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B138-A56F-F390-A5E1-A5B15483D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6A3C6-5DC9-496A-5679-D7D9F31D0F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E5F783-26B2-FE8C-EB95-FAB04E127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DCC53-DB59-B24E-33E8-65C8F5DF45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30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EDA21-B2FC-07BA-D7E8-9DAB7453E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CF37D4-7571-F7BD-6229-00940A425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6E3472-8A64-2496-2FFC-39A6B86A9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139FC-CFCF-2026-AA5B-FBB735CDC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22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3F01E-8E65-D988-510E-3C566A7DA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A51511-03FD-378D-49E8-8E38170C3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2AA40C-5481-DD69-B0E5-06E09DE7D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2F84B-DAD8-3552-197C-D2F67E528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122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F356E-49EC-9B3F-9A2A-501253F1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528132-0411-00C6-AC26-F8BA85137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1B8A8D-AFDE-2670-B369-EEA455A51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90D5F-5D34-5329-9943-D7163CA974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50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5A229-1245-17C7-0546-9C671D3A6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B35AE1-BEBD-EA50-9FC3-A9DD8ACFC7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F32DFE-9F8D-5DBF-2475-F58B3461F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91316-0E62-482B-8BE7-C940EA526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21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26A03-77A5-6948-8318-4EAE185F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8B7288-2EB9-40D3-FE88-94B26C975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6ACCB6-BC58-49E9-5CEE-7AC80B9D1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130BC-2FEB-64E3-3BAB-839BE290C7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88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D46E1-9E90-7A47-D439-958EB65CC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9A8D3F-9791-32A1-7951-9FC66725EF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CF04AE-E36B-A914-BA1B-E8CD849CF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F4DBF-9A46-0BC6-7EA8-B5DBFD463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2FE-3626-AF46-8683-0D64B693D6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4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-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07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4366B3-FD6D-D221-FC71-099F09975A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719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F9DB824-EF08-BF36-7264-63AED962D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23486" y="62136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53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background&#10;&#10;AI-generated content may be incorrect.">
            <a:extLst>
              <a:ext uri="{FF2B5EF4-FFF2-40B4-BE49-F238E27FC236}">
                <a16:creationId xmlns:a16="http://schemas.microsoft.com/office/drawing/2014/main" id="{A411EA2E-7F40-0659-97ED-59E007B7C3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87366"/>
            <a:ext cx="12412717" cy="6982154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DBAC3D8-5743-D122-33D5-BDE5F91A8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7935" y="62821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2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94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-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17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-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1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999AB36-62D5-190B-AA8C-86E48E907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9385" y="63678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1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ectangular frame with a blue border&#10;&#10;AI-generated content may be incorrect.">
            <a:extLst>
              <a:ext uri="{FF2B5EF4-FFF2-40B4-BE49-F238E27FC236}">
                <a16:creationId xmlns:a16="http://schemas.microsoft.com/office/drawing/2014/main" id="{F978419D-005B-8F92-6E95-D558A880C3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2137A35-32BB-C595-CE38-415F3218F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5073" y="61820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92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1A7C13-3E31-1F92-A10A-27B4F6B40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3536369-A87C-CC47-D99C-CC1C6B1D7E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0785" y="61678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5CB6F8-1C84-17DF-B7FC-ED3031E31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7410647-6A8C-CDDD-90BA-315BBEDD2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9385" y="63678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52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8126B89-C88F-71EF-BC70-1014D72D65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31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A573DD8-C214-8CE2-1375-8A295A509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0785" y="61678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96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4366B3-FD6D-D221-FC71-099F09975A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0BFDB97-ABD2-77DE-4ED9-1FF081863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0785" y="61678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042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A11CB-6866-6D11-B170-4166DDB3E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9385" y="63678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6D6E71"/>
                </a:solidFill>
                <a:latin typeface="Milligram" pitchFamily="2" charset="77"/>
              </a:defRPr>
            </a:lvl1pPr>
          </a:lstStyle>
          <a:p>
            <a:fld id="{B83CBC40-3CA6-C34D-B383-B28AFAE20D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52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1" r:id="rId4"/>
    <p:sldLayoutId id="2147483704" r:id="rId5"/>
    <p:sldLayoutId id="2147483698" r:id="rId6"/>
    <p:sldLayoutId id="2147483692" r:id="rId7"/>
    <p:sldLayoutId id="2147483694" r:id="rId8"/>
    <p:sldLayoutId id="2147483695" r:id="rId9"/>
    <p:sldLayoutId id="2147483699" r:id="rId10"/>
    <p:sldLayoutId id="214748370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5400" b="1" i="0" kern="1200" spc="-100" baseline="0" smtClean="0">
          <a:solidFill>
            <a:schemeClr val="accent1"/>
          </a:solidFill>
          <a:latin typeface="Milligra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400" b="0" i="0" kern="1200">
          <a:solidFill>
            <a:srgbClr val="6D6E71"/>
          </a:solidFill>
          <a:latin typeface="Milligram Medium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b="0" i="0" kern="1200">
          <a:solidFill>
            <a:srgbClr val="6D6E71"/>
          </a:solidFill>
          <a:latin typeface="Milligram Medium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100" b="0" i="0" kern="1200">
          <a:solidFill>
            <a:srgbClr val="6D6E71"/>
          </a:solidFill>
          <a:latin typeface="Milligram Medium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050" b="0" i="0" kern="1200">
          <a:solidFill>
            <a:srgbClr val="6D6E71"/>
          </a:solidFill>
          <a:latin typeface="Milligram Medium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050" b="0" i="0" kern="1200">
          <a:solidFill>
            <a:srgbClr val="6D6E71"/>
          </a:solidFill>
          <a:latin typeface="Milligram Medium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C3FC9E53-3E51-408F-FB6F-F5137CF39C28}"/>
              </a:ext>
            </a:extLst>
          </p:cNvPr>
          <p:cNvSpPr txBox="1">
            <a:spLocks/>
          </p:cNvSpPr>
          <p:nvPr/>
        </p:nvSpPr>
        <p:spPr>
          <a:xfrm>
            <a:off x="920296" y="2090808"/>
            <a:ext cx="10060054" cy="129846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 smtClean="0">
                <a:solidFill>
                  <a:schemeClr val="accent1"/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5B6670"/>
                </a:solidFill>
              </a:rPr>
              <a:t>Lake County Behavioral Health: Path to Fiscal Recovery</a:t>
            </a:r>
          </a:p>
          <a:p>
            <a:r>
              <a:rPr lang="en-US" sz="2400" dirty="0">
                <a:solidFill>
                  <a:srgbClr val="0F6775"/>
                </a:solidFill>
              </a:rPr>
              <a:t>Progress Update on Financial Stabilization and General Fund Loan Repayment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9600F8-9F0F-2878-B8C5-CA511161D167}"/>
              </a:ext>
            </a:extLst>
          </p:cNvPr>
          <p:cNvSpPr txBox="1"/>
          <p:nvPr/>
        </p:nvSpPr>
        <p:spPr>
          <a:xfrm>
            <a:off x="920296" y="4505064"/>
            <a:ext cx="203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F6775"/>
                </a:solidFill>
                <a:latin typeface="Milligram Medium" pitchFamily="2" charset="77"/>
              </a:rPr>
              <a:t>Elise Jones</a:t>
            </a:r>
            <a:endParaRPr lang="en-US" b="0" i="0" dirty="0">
              <a:solidFill>
                <a:srgbClr val="0F6775"/>
              </a:solidFill>
              <a:latin typeface="Milligram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85DB06-CCD1-AA70-CD5F-11F2E7E64E2F}"/>
              </a:ext>
            </a:extLst>
          </p:cNvPr>
          <p:cNvSpPr txBox="1"/>
          <p:nvPr/>
        </p:nvSpPr>
        <p:spPr>
          <a:xfrm>
            <a:off x="920296" y="4788156"/>
            <a:ext cx="3612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illigram Medium" pitchFamily="2" charset="77"/>
              </a:rPr>
              <a:t>Director, Lake County Behavioral Health Services</a:t>
            </a:r>
            <a:endParaRPr lang="en-US" sz="1600" b="0" i="0" dirty="0">
              <a:solidFill>
                <a:schemeClr val="tx1">
                  <a:lumMod val="65000"/>
                  <a:lumOff val="35000"/>
                </a:schemeClr>
              </a:solidFill>
              <a:latin typeface="Milligram Medium" pitchFamily="2" charset="7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F77B8AA-9E1A-D1AE-3077-78C4581EF7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 t="76421" b="18984"/>
          <a:stretch/>
        </p:blipFill>
        <p:spPr>
          <a:xfrm>
            <a:off x="1" y="6565670"/>
            <a:ext cx="12192000" cy="369332"/>
          </a:xfrm>
          <a:prstGeom prst="rect">
            <a:avLst/>
          </a:prstGeom>
          <a:solidFill>
            <a:srgbClr val="6D6E71">
              <a:alpha val="74000"/>
            </a:srgbClr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A372B-88DC-F18C-1153-614DF9B54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1220" y="6200545"/>
            <a:ext cx="2743200" cy="365125"/>
          </a:xfrm>
        </p:spPr>
        <p:txBody>
          <a:bodyPr/>
          <a:lstStyle/>
          <a:p>
            <a:fld id="{B83CBC40-3CA6-C34D-B383-B28AFAE20DE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 descr="Home Page">
            <a:extLst>
              <a:ext uri="{FF2B5EF4-FFF2-40B4-BE49-F238E27FC236}">
                <a16:creationId xmlns:a16="http://schemas.microsoft.com/office/drawing/2014/main" id="{06EAC2FA-36D0-A9F9-519C-EC77D9D61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832" y="0"/>
            <a:ext cx="2806168" cy="60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6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C6975-94DD-1C99-A54D-F30A9A767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34F2C5-623F-6FC8-0493-871CEF4A8E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520065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5B6670"/>
                </a:solidFill>
              </a:rPr>
              <a:t>Available Cash &amp; Liquidity Position 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3DB91BC4-5F49-403B-8D37-86C5BEFA7BC2}"/>
              </a:ext>
            </a:extLst>
          </p:cNvPr>
          <p:cNvSpPr txBox="1">
            <a:spLocks/>
          </p:cNvSpPr>
          <p:nvPr/>
        </p:nvSpPr>
        <p:spPr>
          <a:xfrm>
            <a:off x="701040" y="1845627"/>
            <a:ext cx="10652760" cy="44923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F6775"/>
                </a:solidFill>
              </a:rPr>
              <a:t>What is the cash on hand position?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 current </a:t>
            </a:r>
            <a:r>
              <a:rPr lang="en-US" sz="2000" dirty="0">
                <a:solidFill>
                  <a:srgbClr val="5B6670"/>
                </a:solidFill>
              </a:rPr>
              <a:t>unencumbered</a:t>
            </a:r>
            <a:r>
              <a:rPr lang="en-US" sz="2000" b="0" dirty="0">
                <a:solidFill>
                  <a:srgbClr val="5B6670"/>
                </a:solidFill>
              </a:rPr>
              <a:t> cash on hand, as of 12/1/2025, is </a:t>
            </a:r>
            <a:r>
              <a:rPr lang="en-US" sz="2000" dirty="0">
                <a:solidFill>
                  <a:srgbClr val="5B6670"/>
                </a:solidFill>
              </a:rPr>
              <a:t>$745,863.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 department is anticipating a Patient Care Revenue payment from Medi-Cal on 12/7 totaling several million dollars.</a:t>
            </a:r>
          </a:p>
          <a:p>
            <a:endParaRPr lang="en-US" sz="2000" dirty="0">
              <a:solidFill>
                <a:srgbClr val="0F6775"/>
              </a:solidFill>
            </a:endParaRPr>
          </a:p>
          <a:p>
            <a:r>
              <a:rPr lang="en-US" sz="2400" dirty="0">
                <a:solidFill>
                  <a:srgbClr val="0F6775"/>
                </a:solidFill>
              </a:rPr>
              <a:t>What is the department doing to improve its cash position?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 department has adopted a new payment approach: contracted providers are now paid after Medi-Cal revenues for their services are received.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Combined with renegotiated contract rates, this strategy is expected to significantly reduce ongoing cash shortfalls and strengthen the department’s financial stability.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The department is working collaboratively with providers to ensure payment continuity and does not anticipate any disruption to services.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9255E-FBC0-226E-538E-AF94FA4A7E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37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033FC-7E3D-3BF0-BDC4-87E409C2B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103B5E-F37D-51D1-2595-A60980C7CD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520065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5B6670"/>
                </a:solidFill>
              </a:rPr>
              <a:t>Time to Execute Loan Repayment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2FEC1376-3F64-5327-D19D-678739471EF9}"/>
              </a:ext>
            </a:extLst>
          </p:cNvPr>
          <p:cNvSpPr txBox="1">
            <a:spLocks/>
          </p:cNvSpPr>
          <p:nvPr/>
        </p:nvSpPr>
        <p:spPr>
          <a:xfrm>
            <a:off x="701040" y="1946031"/>
            <a:ext cx="10652760" cy="43919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F6775"/>
                </a:solidFill>
              </a:rPr>
              <a:t>Dependencies Before Loan Repayment Can Begin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Major structural changes to provider contracts and internal billing processes are underway.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These improvements are being implemented rapidly, with initial results expected within the current fiscal year.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 department will reassess its financial position in March 2026 and, at that time, present a concrete repayment timeline and amounts for the General Fund loan.</a:t>
            </a:r>
          </a:p>
          <a:p>
            <a:endParaRPr lang="en-US" sz="2000" dirty="0">
              <a:solidFill>
                <a:srgbClr val="0F6775"/>
              </a:solidFill>
            </a:endParaRPr>
          </a:p>
          <a:p>
            <a:r>
              <a:rPr lang="en-US" sz="2400" dirty="0">
                <a:solidFill>
                  <a:srgbClr val="0F6775"/>
                </a:solidFill>
              </a:rPr>
              <a:t>Governance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 department has secured long-term support from </a:t>
            </a:r>
            <a:r>
              <a:rPr lang="en-US" sz="2000" b="0" dirty="0" err="1">
                <a:solidFill>
                  <a:srgbClr val="5B6670"/>
                </a:solidFill>
              </a:rPr>
              <a:t>CalMHSA’s</a:t>
            </a:r>
            <a:r>
              <a:rPr lang="en-US" sz="2000" b="0" dirty="0">
                <a:solidFill>
                  <a:srgbClr val="5B6670"/>
                </a:solidFill>
              </a:rPr>
              <a:t> fiscal optimization team at </a:t>
            </a:r>
            <a:r>
              <a:rPr lang="en-US" sz="2000" dirty="0">
                <a:solidFill>
                  <a:srgbClr val="5B6670"/>
                </a:solidFill>
              </a:rPr>
              <a:t>no cost.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  <a:latin typeface="Milligram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 err="1"/>
              <a:t>CalMHSA</a:t>
            </a:r>
            <a:r>
              <a:rPr lang="en-US" sz="2000" b="0" dirty="0"/>
              <a:t> will provide ongoing technical assistance, training, and analytical support to strengthen internal controls and ensure sustainable financial practices, helping prevent future fiscal challenges.</a:t>
            </a:r>
            <a:endParaRPr lang="en-US" sz="2000" b="0" dirty="0">
              <a:solidFill>
                <a:srgbClr val="5B6670"/>
              </a:solidFill>
              <a:latin typeface="Milligram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49C63-94E7-6195-F49E-89C654204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37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8EEFAD-69D6-520E-332A-D5FB41093F77}"/>
              </a:ext>
            </a:extLst>
          </p:cNvPr>
          <p:cNvSpPr txBox="1">
            <a:spLocks/>
          </p:cNvSpPr>
          <p:nvPr/>
        </p:nvSpPr>
        <p:spPr>
          <a:xfrm>
            <a:off x="144802" y="2573886"/>
            <a:ext cx="5623939" cy="171022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 smtClean="0">
                <a:solidFill>
                  <a:schemeClr val="accent1"/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solidFill>
                  <a:srgbClr val="5B6670"/>
                </a:solidFill>
              </a:rPr>
              <a:t>Thank You!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02DCDA-1779-F7FA-4C02-3954A0C8B0F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 t="76421" b="18984"/>
          <a:stretch/>
        </p:blipFill>
        <p:spPr>
          <a:xfrm>
            <a:off x="0" y="6299735"/>
            <a:ext cx="12192000" cy="558265"/>
          </a:xfrm>
          <a:prstGeom prst="rect">
            <a:avLst/>
          </a:prstGeom>
          <a:solidFill>
            <a:srgbClr val="6D6E71">
              <a:alpha val="74000"/>
            </a:srgbClr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6E0D41-3B9D-8A68-206D-0AD575D48511}"/>
              </a:ext>
            </a:extLst>
          </p:cNvPr>
          <p:cNvSpPr txBox="1"/>
          <p:nvPr/>
        </p:nvSpPr>
        <p:spPr>
          <a:xfrm>
            <a:off x="1037028" y="4099448"/>
            <a:ext cx="203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F6775"/>
                </a:solidFill>
                <a:latin typeface="Milligram Medium" pitchFamily="2" charset="77"/>
              </a:rPr>
              <a:t>Elise Jones</a:t>
            </a:r>
            <a:endParaRPr lang="en-US" b="0" i="0" dirty="0">
              <a:solidFill>
                <a:srgbClr val="0F6775"/>
              </a:solidFill>
              <a:latin typeface="Milligram Medium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5AA136-A763-95D8-9263-7D2656E7457C}"/>
              </a:ext>
            </a:extLst>
          </p:cNvPr>
          <p:cNvSpPr txBox="1"/>
          <p:nvPr/>
        </p:nvSpPr>
        <p:spPr>
          <a:xfrm>
            <a:off x="1037028" y="4425748"/>
            <a:ext cx="3612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illigram Medium" pitchFamily="2" charset="77"/>
              </a:rPr>
              <a:t>Director, Lake County Behavioral Health Services</a:t>
            </a:r>
          </a:p>
          <a:p>
            <a:endParaRPr lang="en-US" sz="1600" b="0" i="0" dirty="0">
              <a:solidFill>
                <a:schemeClr val="tx1">
                  <a:lumMod val="65000"/>
                  <a:lumOff val="35000"/>
                </a:schemeClr>
              </a:solidFill>
              <a:latin typeface="Milligram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01392B-C600-2F2C-EF32-7B80F1594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25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6B011-535C-6A3D-BA91-E94F8AD3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533A15-AC11-3466-2C3F-B6FF7D04A4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85825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5B6670"/>
                </a:solidFill>
              </a:rPr>
              <a:t>Key Objectives for Today’s Discussion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AC05E571-CCBF-786C-87DD-174FCD7AFEE7}"/>
              </a:ext>
            </a:extLst>
          </p:cNvPr>
          <p:cNvSpPr txBox="1">
            <a:spLocks/>
          </p:cNvSpPr>
          <p:nvPr/>
        </p:nvSpPr>
        <p:spPr>
          <a:xfrm>
            <a:off x="838200" y="1869973"/>
            <a:ext cx="10515600" cy="40040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Summarize decisive actions taken to stabilize department finances and ensure sustainable loan repayment, including a no-cost, long-term partnership with the California Mental Health Services Authority’s (</a:t>
            </a:r>
            <a:r>
              <a:rPr lang="en-US" sz="2000" b="0" dirty="0" err="1">
                <a:solidFill>
                  <a:srgbClr val="5B6670"/>
                </a:solidFill>
              </a:rPr>
              <a:t>CalMHSA</a:t>
            </a:r>
            <a:r>
              <a:rPr lang="en-US" sz="2000" b="0" dirty="0">
                <a:solidFill>
                  <a:srgbClr val="5B6670"/>
                </a:solidFill>
              </a:rPr>
              <a:t>) Department of Behavioral Health Financing.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Highlight major cost savings, revenue enhancements, and improved billing practices.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Explain strategies to maintain service continuity while strengthening fiscal discipline and compliance.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Clarify legal, cash flow, and governance considerations in response to Board inquiries.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Present next steps and anticipated timeline for full loan repayment.</a:t>
            </a:r>
            <a:endParaRPr lang="en-US" sz="100" dirty="0">
              <a:solidFill>
                <a:srgbClr val="6D6E7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96E9C-E1C5-1FF3-24A6-5FDAE042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95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6D7C-230F-57C7-310B-DEDA910F4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4841DE-A8AD-D6F1-EE04-B576D678C6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85825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5B6670"/>
                </a:solidFill>
              </a:rPr>
              <a:t>Partnership with </a:t>
            </a:r>
            <a:r>
              <a:rPr lang="en-US" sz="4800" dirty="0" err="1">
                <a:solidFill>
                  <a:srgbClr val="5B6670"/>
                </a:solidFill>
              </a:rPr>
              <a:t>CalMHSA</a:t>
            </a:r>
            <a:endParaRPr lang="en-US" sz="4800" dirty="0">
              <a:solidFill>
                <a:srgbClr val="5B6670"/>
              </a:solidFill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054C208F-6BF1-27DD-D049-D7A3F762A0CB}"/>
              </a:ext>
            </a:extLst>
          </p:cNvPr>
          <p:cNvSpPr txBox="1">
            <a:spLocks/>
          </p:cNvSpPr>
          <p:nvPr/>
        </p:nvSpPr>
        <p:spPr>
          <a:xfrm>
            <a:off x="838200" y="1869973"/>
            <a:ext cx="10515600" cy="46629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5B6670"/>
                </a:solidFill>
              </a:rPr>
              <a:t>CalMHSA</a:t>
            </a:r>
            <a:r>
              <a:rPr lang="en-US" sz="2000" b="0" dirty="0">
                <a:solidFill>
                  <a:srgbClr val="5B6670"/>
                </a:solidFill>
              </a:rPr>
              <a:t> (California Mental Health Services Authority) is a Joint Powers Authority (JPA) formed by California counties and cities to collaboratively manage and fund statewide mental health programs.</a:t>
            </a:r>
          </a:p>
          <a:p>
            <a:endParaRPr lang="en-US" sz="2000" b="0" dirty="0">
              <a:solidFill>
                <a:srgbClr val="5B6670"/>
              </a:solidFill>
            </a:endParaRPr>
          </a:p>
          <a:p>
            <a:r>
              <a:rPr lang="en-US" sz="2400" dirty="0" err="1">
                <a:solidFill>
                  <a:srgbClr val="0F6775"/>
                </a:solidFill>
              </a:rPr>
              <a:t>CalMHSA’s</a:t>
            </a:r>
            <a:r>
              <a:rPr lang="en-US" sz="2400" dirty="0">
                <a:solidFill>
                  <a:srgbClr val="0F6775"/>
                </a:solidFill>
              </a:rPr>
              <a:t> Department of BH Financing Areas of Expertise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Enhance Operational Efficiency and Sustainability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B6670"/>
                </a:solidFill>
                <a:latin typeface="Milligram" pitchFamily="2" charset="0"/>
              </a:rPr>
              <a:t>Advises on allowable expenses, administrative claiming, and program planning.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B6670"/>
                </a:solidFill>
                <a:latin typeface="Milligram" pitchFamily="2" charset="0"/>
              </a:rPr>
              <a:t>The department helps counties allocate resources effectively, ensuring continuity of care without compromising fiscal health</a:t>
            </a:r>
            <a:r>
              <a:rPr lang="en-US" b="0" dirty="0">
                <a:solidFill>
                  <a:srgbClr val="5B6670"/>
                </a:solidFill>
                <a:latin typeface="Milligram" pitchFamily="2" charset="0"/>
              </a:rPr>
              <a:t>.</a:t>
            </a:r>
          </a:p>
          <a:p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Deliver Advanced Fiscal Analysis and Strategic Planning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B6670"/>
                </a:solidFill>
                <a:latin typeface="Milligram" pitchFamily="2" charset="0"/>
              </a:rPr>
              <a:t>Sophisticated fiscal modeling, cost containment strategies, and revenue optimization plans tailored to counties’ unique challenges.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  <a:latin typeface="Milligram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Implement Medi-Cal Payment Reform Strategies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5B6670"/>
                </a:solidFill>
                <a:latin typeface="Milligram" pitchFamily="2" charset="0"/>
              </a:rPr>
              <a:t>Guidance on Medi-Cal payment reform impacts ensures counties maximize reimbursement for SMH and SUD services.</a:t>
            </a:r>
          </a:p>
          <a:p>
            <a:pPr lvl="1"/>
            <a:endParaRPr lang="en-US" sz="100" dirty="0">
              <a:solidFill>
                <a:srgbClr val="0F677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00" dirty="0">
                <a:solidFill>
                  <a:srgbClr val="0F6775"/>
                </a:solidFill>
              </a:rPr>
              <a:t>T</a:t>
            </a:r>
            <a:endParaRPr lang="en-US" sz="100" dirty="0">
              <a:solidFill>
                <a:srgbClr val="6D6E7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0E9BD-8416-64FC-758B-0F911F17A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14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B11AF-49A9-EFF8-E743-90E2BB2C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A30A86-BD5F-4557-184E-0E806B8F8B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91515"/>
            <a:ext cx="10515600" cy="93165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5B6670"/>
                </a:solidFill>
              </a:rPr>
              <a:t>Major Cost Savings Achieved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8EA26CE8-0B3B-E0D1-020D-C2276D106011}"/>
              </a:ext>
            </a:extLst>
          </p:cNvPr>
          <p:cNvSpPr txBox="1">
            <a:spLocks/>
          </p:cNvSpPr>
          <p:nvPr/>
        </p:nvSpPr>
        <p:spPr>
          <a:xfrm>
            <a:off x="731520" y="1520302"/>
            <a:ext cx="5737860" cy="42192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Successfully renegotiated contract with Community Behavioral Health (CBH), effective 9/1/25: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Realized </a:t>
            </a:r>
            <a:r>
              <a:rPr lang="en-US" sz="2000" b="1" dirty="0">
                <a:solidFill>
                  <a:srgbClr val="5B6670"/>
                </a:solidFill>
                <a:latin typeface="Milligram" pitchFamily="2" charset="0"/>
              </a:rPr>
              <a:t>$2.6 million</a:t>
            </a:r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 in savings for the current fiscal year.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B6670"/>
                </a:solidFill>
                <a:latin typeface="Milligram" pitchFamily="2" charset="0"/>
              </a:rPr>
              <a:t>Projected net expense for CBH to decrease from $1.94 million to $252K in FY2026/27, a reduction of </a:t>
            </a:r>
            <a:r>
              <a:rPr lang="en-US" sz="2000" b="1" dirty="0">
                <a:solidFill>
                  <a:srgbClr val="5B6670"/>
                </a:solidFill>
                <a:latin typeface="Milligram" pitchFamily="2" charset="0"/>
              </a:rPr>
              <a:t>$1.69 million</a:t>
            </a:r>
            <a:r>
              <a:rPr lang="en-US" sz="2000" dirty="0">
                <a:solidFill>
                  <a:srgbClr val="5B6670"/>
                </a:solidFill>
                <a:latin typeface="Milligram" pitchFamily="2" charset="0"/>
              </a:rPr>
              <a:t>.</a:t>
            </a:r>
            <a:endParaRPr lang="en-US" sz="1200" b="1" dirty="0">
              <a:solidFill>
                <a:srgbClr val="0F677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508DA-2846-94AD-B431-EB4FFBAD7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6AA4A7-E265-911F-64CB-241BE3638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804" y="1515730"/>
            <a:ext cx="5023962" cy="43312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356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F48CB-8597-2327-F40C-FDE9B3B54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B86343-E3B9-DB00-7B7A-BEC256F776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91515"/>
            <a:ext cx="10515600" cy="93165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5B6670"/>
                </a:solidFill>
              </a:rPr>
              <a:t>Additional Savings from Smaller Provider Contracts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2AFA230-16C3-2CDC-23BA-E091B1BB23AB}"/>
              </a:ext>
            </a:extLst>
          </p:cNvPr>
          <p:cNvSpPr txBox="1">
            <a:spLocks/>
          </p:cNvSpPr>
          <p:nvPr/>
        </p:nvSpPr>
        <p:spPr>
          <a:xfrm>
            <a:off x="731520" y="2011680"/>
            <a:ext cx="10622280" cy="37278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Actively renegotiating contracts with multiple smaller providers.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Expected savings for the current fiscal year: </a:t>
            </a:r>
            <a:r>
              <a:rPr lang="en-US" sz="2000" b="1" dirty="0">
                <a:solidFill>
                  <a:srgbClr val="5B6670"/>
                </a:solidFill>
                <a:latin typeface="Milligram" pitchFamily="2" charset="0"/>
              </a:rPr>
              <a:t>$120,264</a:t>
            </a:r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  <a:latin typeface="Milligram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B6670"/>
                </a:solidFill>
                <a:latin typeface="Milligram" pitchFamily="2" charset="0"/>
              </a:rPr>
              <a:t>Net expense projected to decline from $165,000 to $46,000 in FY2026/27.</a:t>
            </a:r>
            <a:endParaRPr lang="en-US" sz="1200" b="1" dirty="0">
              <a:solidFill>
                <a:srgbClr val="0F677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91A56-81F2-9B17-B7D7-5E2156CAE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38EB19-D6F3-66CA-B437-A99911BC5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971" y="2847242"/>
            <a:ext cx="6649378" cy="298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42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23329-6FDD-DEC1-E905-C52FA7724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957BF2-CDF2-C0C3-501C-B30CB1C94D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91515"/>
            <a:ext cx="10515600" cy="93165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5B6670"/>
                </a:solidFill>
              </a:rPr>
              <a:t>Improved Billing and Revenue Capture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8ABE208A-D88C-468C-3ECB-C22E444D140B}"/>
              </a:ext>
            </a:extLst>
          </p:cNvPr>
          <p:cNvSpPr txBox="1">
            <a:spLocks/>
          </p:cNvSpPr>
          <p:nvPr/>
        </p:nvSpPr>
        <p:spPr>
          <a:xfrm>
            <a:off x="731520" y="2011680"/>
            <a:ext cx="10622280" cy="37278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Partnership with </a:t>
            </a:r>
            <a:r>
              <a:rPr lang="en-US" sz="2000" b="0" dirty="0" err="1">
                <a:solidFill>
                  <a:srgbClr val="5B6670"/>
                </a:solidFill>
              </a:rPr>
              <a:t>CalMHSA</a:t>
            </a:r>
            <a:r>
              <a:rPr lang="en-US" sz="2000" b="0" dirty="0">
                <a:solidFill>
                  <a:srgbClr val="5B6670"/>
                </a:solidFill>
              </a:rPr>
              <a:t> to leverage advanced analytics and tools.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Focused on increasing billable services and optimizing billing processes.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An anticipated minimum </a:t>
            </a:r>
            <a:r>
              <a:rPr lang="en-US" sz="2000" dirty="0">
                <a:solidFill>
                  <a:srgbClr val="5B6670"/>
                </a:solidFill>
              </a:rPr>
              <a:t>1% increase in billable </a:t>
            </a:r>
            <a:r>
              <a:rPr lang="en-US" sz="2000" b="0" dirty="0">
                <a:solidFill>
                  <a:srgbClr val="5B6670"/>
                </a:solidFill>
              </a:rPr>
              <a:t>service generation is expected to yield $211,000 in new Medi-Cal revenue starting in FY2026/27.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Ongoing collaboration to identify further billing improvements.</a:t>
            </a:r>
            <a:endParaRPr lang="en-US" sz="1200" b="1" dirty="0">
              <a:solidFill>
                <a:srgbClr val="0F677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564CB3-1860-86FF-2954-906E2661B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397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D8E59-AF5F-2FED-6AC8-83B19C0B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AD3BF1-F96F-924A-832D-82D14B0B26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91515"/>
            <a:ext cx="10515600" cy="93165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5B6670"/>
                </a:solidFill>
              </a:rPr>
              <a:t>New Revenue Streams and Claiming Strategies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AF714-6500-77B8-EFE6-C33AECFE09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1C1C878-C957-CA7A-2394-F22585DBC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88609"/>
            <a:ext cx="1051560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Working with </a:t>
            </a:r>
            <a:r>
              <a:rPr lang="en-US" altLang="en-US" sz="2000" spc="-100" dirty="0" err="1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CalMHSA</a:t>
            </a: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 to implement enhanced administrative, utilization review, and quality assurance claiming strategies.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000" spc="-100" dirty="0">
              <a:solidFill>
                <a:srgbClr val="5B6670"/>
              </a:solidFill>
              <a:latin typeface="Milligram" pitchFamily="2" charset="77"/>
              <a:ea typeface="+mj-ea"/>
              <a:cs typeface="+mj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These efforts are conservatively projected to generate at least </a:t>
            </a:r>
            <a:r>
              <a:rPr lang="en-US" altLang="en-US" sz="2000" b="1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$200,000 </a:t>
            </a: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in new annual net revenue.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000" spc="-100" dirty="0">
              <a:solidFill>
                <a:srgbClr val="5B6670"/>
              </a:solidFill>
              <a:latin typeface="Milligram" pitchFamily="2" charset="77"/>
              <a:ea typeface="+mj-ea"/>
              <a:cs typeface="+mj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LCBHS will submit claims for FY2024/25 (</a:t>
            </a:r>
            <a:r>
              <a:rPr lang="en-US" altLang="en-US" sz="2000" b="1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+$200,000</a:t>
            </a: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), FY2025/26 (</a:t>
            </a:r>
            <a:r>
              <a:rPr lang="en-US" altLang="en-US" sz="2000" b="1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+$200,000</a:t>
            </a: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), and each fiscal year thereafter.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000" spc="-100" dirty="0">
              <a:solidFill>
                <a:srgbClr val="5B6670"/>
              </a:solidFill>
              <a:latin typeface="Milligram" pitchFamily="2" charset="77"/>
              <a:ea typeface="+mj-ea"/>
              <a:cs typeface="+mj-cs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This new revenue stream will offset administrative, utilization review, and quality assurance costs, freeing up Realignment funds to support repayment of the county general fund loan. </a:t>
            </a:r>
          </a:p>
        </p:txBody>
      </p:sp>
    </p:spTree>
    <p:extLst>
      <p:ext uri="{BB962C8B-B14F-4D97-AF65-F5344CB8AC3E}">
        <p14:creationId xmlns:p14="http://schemas.microsoft.com/office/powerpoint/2010/main" val="3265207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C4242-1796-5C91-580B-F03AF24BA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B4347F-8454-60B9-23B7-7EEF0A65F0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520065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5B6670"/>
                </a:solidFill>
              </a:rPr>
              <a:t>Financial Position Improvement: Current Year &amp; Next Fiscal Year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7E7FD12F-FF9F-2B15-0066-A6EE914E0C07}"/>
              </a:ext>
            </a:extLst>
          </p:cNvPr>
          <p:cNvSpPr txBox="1">
            <a:spLocks/>
          </p:cNvSpPr>
          <p:nvPr/>
        </p:nvSpPr>
        <p:spPr>
          <a:xfrm>
            <a:off x="701040" y="2237001"/>
            <a:ext cx="5242560" cy="35394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F6775"/>
                </a:solidFill>
              </a:rPr>
              <a:t>Current Fiscal Year: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Achieved </a:t>
            </a:r>
            <a:r>
              <a:rPr lang="en-US" sz="2000" dirty="0">
                <a:solidFill>
                  <a:srgbClr val="5B6670"/>
                </a:solidFill>
              </a:rPr>
              <a:t>$2.6 million in savings </a:t>
            </a:r>
            <a:r>
              <a:rPr lang="en-US" sz="2000" b="0" dirty="0">
                <a:solidFill>
                  <a:srgbClr val="5B6670"/>
                </a:solidFill>
              </a:rPr>
              <a:t>from renegotiating CBH contract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B6670"/>
                </a:solidFill>
              </a:rPr>
              <a:t>Additional $120,264 </a:t>
            </a:r>
            <a:r>
              <a:rPr lang="en-US" sz="2000" b="0" dirty="0">
                <a:solidFill>
                  <a:srgbClr val="5B6670"/>
                </a:solidFill>
              </a:rPr>
              <a:t>projected</a:t>
            </a:r>
            <a:r>
              <a:rPr lang="en-US" sz="2000" dirty="0">
                <a:solidFill>
                  <a:srgbClr val="5B6670"/>
                </a:solidFill>
              </a:rPr>
              <a:t> </a:t>
            </a:r>
            <a:r>
              <a:rPr lang="en-US" sz="2000" b="0" dirty="0">
                <a:solidFill>
                  <a:srgbClr val="5B6670"/>
                </a:solidFill>
              </a:rPr>
              <a:t>in savings from renegotiation of smaller provider contracts.</a:t>
            </a:r>
          </a:p>
          <a:p>
            <a:endParaRPr lang="en-US" sz="200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B6670"/>
                </a:solidFill>
              </a:rPr>
              <a:t>$200,000 </a:t>
            </a:r>
            <a:r>
              <a:rPr lang="en-US" sz="2000" b="0" dirty="0">
                <a:solidFill>
                  <a:srgbClr val="5B6670"/>
                </a:solidFill>
              </a:rPr>
              <a:t>in new revenue from administrative, utilization review, and quality assurance claiming.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608D7-D1D4-EAFA-B258-A6DD8A8EA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63BDC7-3AC9-7931-61A8-D3657274F934}"/>
              </a:ext>
            </a:extLst>
          </p:cNvPr>
          <p:cNvSpPr txBox="1"/>
          <p:nvPr/>
        </p:nvSpPr>
        <p:spPr>
          <a:xfrm>
            <a:off x="6061833" y="2237001"/>
            <a:ext cx="529196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pc="-100" dirty="0">
                <a:solidFill>
                  <a:srgbClr val="0F6775"/>
                </a:solidFill>
                <a:latin typeface="Milligram" pitchFamily="2" charset="77"/>
                <a:ea typeface="+mj-ea"/>
                <a:cs typeface="+mj-cs"/>
              </a:rPr>
              <a:t>Next Fiscal Year (FY26/27) Projections: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Net expense for CBH will drop to $252,000, a total YoY reduction of </a:t>
            </a:r>
            <a:r>
              <a:rPr lang="en-US" sz="2000" b="1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$1,688,505</a:t>
            </a:r>
            <a:r>
              <a:rPr 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spc="-100" dirty="0">
              <a:solidFill>
                <a:srgbClr val="5B6670"/>
              </a:solidFill>
              <a:latin typeface="Milligram" pitchFamily="2" charset="77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Net expense for smaller provider contracts projected to decline to </a:t>
            </a:r>
            <a:r>
              <a:rPr lang="en-US" sz="2000" b="1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$46,425</a:t>
            </a:r>
            <a:r>
              <a:rPr 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spc="-100" dirty="0">
              <a:solidFill>
                <a:srgbClr val="5B6670"/>
              </a:solidFill>
              <a:latin typeface="Milligram" pitchFamily="2" charset="77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Sustained gains from billing enhancements and new claiming initiatives, with at least </a:t>
            </a:r>
            <a:r>
              <a:rPr lang="en-US" sz="2000" b="1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$411,000</a:t>
            </a:r>
            <a:r>
              <a:rPr lang="en-US" sz="2000" spc="-100" dirty="0">
                <a:solidFill>
                  <a:srgbClr val="5B6670"/>
                </a:solidFill>
                <a:latin typeface="Milligram" pitchFamily="2" charset="77"/>
                <a:ea typeface="+mj-ea"/>
                <a:cs typeface="+mj-cs"/>
              </a:rPr>
              <a:t> in additional annual revenue anticipated ($211,000 from billing and $200,000 from new claiming).</a:t>
            </a:r>
          </a:p>
        </p:txBody>
      </p:sp>
    </p:spTree>
    <p:extLst>
      <p:ext uri="{BB962C8B-B14F-4D97-AF65-F5344CB8AC3E}">
        <p14:creationId xmlns:p14="http://schemas.microsoft.com/office/powerpoint/2010/main" val="221702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D6CD7-0886-214D-1E0E-D248E52DB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84AB14-2FAC-5F2A-4628-9548101871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520065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5B6670"/>
                </a:solidFill>
              </a:rPr>
              <a:t>Legal Use of Funds &amp; Restrictions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7571C4F0-0F0F-7D46-7F48-68D69B0C2EC8}"/>
              </a:ext>
            </a:extLst>
          </p:cNvPr>
          <p:cNvSpPr txBox="1">
            <a:spLocks/>
          </p:cNvSpPr>
          <p:nvPr/>
        </p:nvSpPr>
        <p:spPr>
          <a:xfrm>
            <a:off x="701040" y="1845627"/>
            <a:ext cx="10652760" cy="46873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1" i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Milligram" pitchFamily="2" charset="77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F6775"/>
                </a:solidFill>
              </a:rPr>
              <a:t>What funding sources can the department use to repay the loan?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 department plans to use </a:t>
            </a:r>
            <a:r>
              <a:rPr lang="en-US" sz="2000" dirty="0">
                <a:solidFill>
                  <a:srgbClr val="5B6670"/>
                </a:solidFill>
              </a:rPr>
              <a:t>Patient Care Revenue </a:t>
            </a:r>
            <a:r>
              <a:rPr lang="en-US" sz="2000" b="0" dirty="0">
                <a:solidFill>
                  <a:srgbClr val="5B6670"/>
                </a:solidFill>
              </a:rPr>
              <a:t>(Medi-Cal), </a:t>
            </a:r>
            <a:r>
              <a:rPr lang="en-US" sz="2000" dirty="0">
                <a:solidFill>
                  <a:srgbClr val="5B6670"/>
                </a:solidFill>
              </a:rPr>
              <a:t>1991 Realignment</a:t>
            </a:r>
            <a:r>
              <a:rPr lang="en-US" sz="2000" b="0" dirty="0">
                <a:solidFill>
                  <a:srgbClr val="5B6670"/>
                </a:solidFill>
              </a:rPr>
              <a:t>, </a:t>
            </a:r>
            <a:r>
              <a:rPr lang="en-US" sz="2000" dirty="0">
                <a:solidFill>
                  <a:srgbClr val="5B6670"/>
                </a:solidFill>
              </a:rPr>
              <a:t>2011 Realignment</a:t>
            </a:r>
            <a:r>
              <a:rPr lang="en-US" sz="2000" b="0" dirty="0">
                <a:solidFill>
                  <a:srgbClr val="5B6670"/>
                </a:solidFill>
              </a:rPr>
              <a:t>, and </a:t>
            </a:r>
            <a:r>
              <a:rPr lang="en-US" sz="2000" dirty="0">
                <a:solidFill>
                  <a:srgbClr val="5B6670"/>
                </a:solidFill>
              </a:rPr>
              <a:t>MHSA</a:t>
            </a:r>
            <a:r>
              <a:rPr lang="en-US" sz="2000" b="0" dirty="0">
                <a:solidFill>
                  <a:srgbClr val="5B6670"/>
                </a:solidFill>
              </a:rPr>
              <a:t> funds to repay the remaining loan balance.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The loan served as a temporary bridge to cover expenses that are eligible for these funding sources.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5B6670"/>
                </a:solidFill>
              </a:rPr>
              <a:t>As eligible revenues are received, they are used to repay the loan, consistent with standard accrual account</a:t>
            </a:r>
            <a:r>
              <a:rPr lang="en-US" sz="1800" b="0" dirty="0">
                <a:solidFill>
                  <a:srgbClr val="5B6670"/>
                </a:solidFill>
                <a:latin typeface="Milligram" pitchFamily="2" charset="0"/>
              </a:rPr>
              <a:t>ing practices.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5B6670"/>
              </a:solidFill>
              <a:latin typeface="Milligram" pitchFamily="2" charset="0"/>
            </a:endParaRPr>
          </a:p>
          <a:p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The department </a:t>
            </a:r>
            <a:r>
              <a:rPr lang="en-US" sz="2000" dirty="0">
                <a:solidFill>
                  <a:srgbClr val="5B6670"/>
                </a:solidFill>
                <a:latin typeface="Milligram" pitchFamily="2" charset="0"/>
              </a:rPr>
              <a:t>does not </a:t>
            </a:r>
            <a:r>
              <a:rPr lang="en-US" sz="2000" b="0" dirty="0">
                <a:solidFill>
                  <a:srgbClr val="5B6670"/>
                </a:solidFill>
                <a:latin typeface="Milligram" pitchFamily="2" charset="0"/>
              </a:rPr>
              <a:t>foresee any compliance risks/restrictions with using these funds.</a:t>
            </a:r>
          </a:p>
          <a:p>
            <a:endParaRPr lang="en-US" sz="2000" b="0" dirty="0">
              <a:solidFill>
                <a:srgbClr val="5B6670"/>
              </a:solidFill>
            </a:endParaRPr>
          </a:p>
          <a:p>
            <a:r>
              <a:rPr lang="en-US" sz="2400" dirty="0">
                <a:solidFill>
                  <a:srgbClr val="0F6775"/>
                </a:solidFill>
              </a:rPr>
              <a:t>Funding sources that are more challenging to use for loan repayment include: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B6670"/>
                </a:solidFill>
              </a:rPr>
              <a:t>Opioid Settlement Funding </a:t>
            </a:r>
            <a:r>
              <a:rPr lang="en-US" sz="2000" b="0" dirty="0">
                <a:solidFill>
                  <a:srgbClr val="5B6670"/>
                </a:solidFill>
              </a:rPr>
              <a:t>– May be used to repay loans if the loan was used exclusively for eligible opioid remediation activities; however, OSF@DHCS should be consulted prior to using OSF for this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667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B6670"/>
                </a:solidFill>
              </a:rPr>
              <a:t>Grant Funding </a:t>
            </a:r>
            <a:r>
              <a:rPr lang="en-US" sz="2000" b="0" dirty="0">
                <a:solidFill>
                  <a:srgbClr val="5B6670"/>
                </a:solidFill>
              </a:rPr>
              <a:t>– Block grants and other grant funds should not be used for loan repayment.</a:t>
            </a:r>
          </a:p>
          <a:p>
            <a:endParaRPr lang="en-US" sz="2000" b="0" dirty="0">
              <a:solidFill>
                <a:srgbClr val="5B667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8EB37-EF17-6D26-15ED-B25C55D9C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3CBC40-3CA6-C34D-B383-B28AFAE20DE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54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lMHSA Palette">
      <a:dk1>
        <a:srgbClr val="000000"/>
      </a:dk1>
      <a:lt1>
        <a:srgbClr val="FFFFFF"/>
      </a:lt1>
      <a:dk2>
        <a:srgbClr val="0C5B66"/>
      </a:dk2>
      <a:lt2>
        <a:srgbClr val="E7E6E6"/>
      </a:lt2>
      <a:accent1>
        <a:srgbClr val="8EB849"/>
      </a:accent1>
      <a:accent2>
        <a:srgbClr val="016E76"/>
      </a:accent2>
      <a:accent3>
        <a:srgbClr val="5A9F90"/>
      </a:accent3>
      <a:accent4>
        <a:srgbClr val="006071"/>
      </a:accent4>
      <a:accent5>
        <a:srgbClr val="5B6670"/>
      </a:accent5>
      <a:accent6>
        <a:srgbClr val="4DB9B1"/>
      </a:accent6>
      <a:hlink>
        <a:srgbClr val="8DB949"/>
      </a:hlink>
      <a:folHlink>
        <a:srgbClr val="92740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lMHSA Template 2025 v1" id="{71BDC7A7-78C4-4547-8468-F75B5C772578}" vid="{7B50962E-2A8F-684D-A313-E3E7C78D5D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9CDF266B426C42AD254D6E791B3E05" ma:contentTypeVersion="13" ma:contentTypeDescription="Create a new document." ma:contentTypeScope="" ma:versionID="4d1d0c5a80e9b2da355b3e727258f014">
  <xsd:schema xmlns:xsd="http://www.w3.org/2001/XMLSchema" xmlns:xs="http://www.w3.org/2001/XMLSchema" xmlns:p="http://schemas.microsoft.com/office/2006/metadata/properties" xmlns:ns2="6ea4ec37-0ce8-4fb3-84ea-7aa5b0cb7e5b" xmlns:ns3="e690c43f-217e-4fd1-aa45-92b7f9324dee" targetNamespace="http://schemas.microsoft.com/office/2006/metadata/properties" ma:root="true" ma:fieldsID="e141da726f6342826bdc747f9b8d3f95" ns2:_="" ns3:_="">
    <xsd:import namespace="6ea4ec37-0ce8-4fb3-84ea-7aa5b0cb7e5b"/>
    <xsd:import namespace="e690c43f-217e-4fd1-aa45-92b7f9324d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a4ec37-0ce8-4fb3-84ea-7aa5b0cb7e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displayName="Image Tags_0" ma:hidden="true" ma:internalName="lcf76f155ced4ddcb4097134ff3c332f">
      <xsd:simpleType>
        <xsd:restriction base="dms:Note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90c43f-217e-4fd1-aa45-92b7f9324dee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f166d09e-f062-4012-b786-b50b7d95bc6b}" ma:internalName="TaxCatchAll" ma:showField="CatchAllData" ma:web="e690c43f-217e-4fd1-aa45-92b7f9324d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ea4ec37-0ce8-4fb3-84ea-7aa5b0cb7e5b" xsi:nil="true"/>
    <TaxCatchAll xmlns="e690c43f-217e-4fd1-aa45-92b7f9324dee" xsi:nil="true"/>
  </documentManagement>
</p:properties>
</file>

<file path=customXml/itemProps1.xml><?xml version="1.0" encoding="utf-8"?>
<ds:datastoreItem xmlns:ds="http://schemas.openxmlformats.org/officeDocument/2006/customXml" ds:itemID="{1D2CC25C-9CF1-48BE-97F9-31F0A857DC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994214-3696-4503-ABF7-D322D94AA9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a4ec37-0ce8-4fb3-84ea-7aa5b0cb7e5b"/>
    <ds:schemaRef ds:uri="e690c43f-217e-4fd1-aa45-92b7f9324d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4B5847-416E-4E14-8AE3-9D600C56A732}">
  <ds:schemaRefs>
    <ds:schemaRef ds:uri="http://purl.org/dc/dcmitype/"/>
    <ds:schemaRef ds:uri="ba475af4-6d38-48cf-9f3d-f38553931cc0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1557b6cd-8ee2-42f4-b806-3a2d69bba347"/>
    <ds:schemaRef ds:uri="http://schemas.microsoft.com/office/2006/metadata/properties"/>
    <ds:schemaRef ds:uri="6ea4ec37-0ce8-4fb3-84ea-7aa5b0cb7e5b"/>
    <ds:schemaRef ds:uri="e690c43f-217e-4fd1-aa45-92b7f9324de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CalMHSA Template 2025 v1</Template>
  <TotalTime>869</TotalTime>
  <Words>1043</Words>
  <Application>Microsoft Office PowerPoint</Application>
  <PresentationFormat>Widescreen</PresentationFormat>
  <Paragraphs>142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Milligram</vt:lpstr>
      <vt:lpstr>Milligram Medium</vt:lpstr>
      <vt:lpstr>Office Theme</vt:lpstr>
      <vt:lpstr>PowerPoint Presentation</vt:lpstr>
      <vt:lpstr>Key Objectives for Today’s Discussion</vt:lpstr>
      <vt:lpstr>Partnership with CalMHSA</vt:lpstr>
      <vt:lpstr>Major Cost Savings Achieved</vt:lpstr>
      <vt:lpstr>Additional Savings from Smaller Provider Contracts</vt:lpstr>
      <vt:lpstr>Improved Billing and Revenue Capture</vt:lpstr>
      <vt:lpstr>New Revenue Streams and Claiming Strategies</vt:lpstr>
      <vt:lpstr>Financial Position Improvement: Current Year &amp; Next Fiscal Year</vt:lpstr>
      <vt:lpstr>Legal Use of Funds &amp; Restrictions</vt:lpstr>
      <vt:lpstr>Available Cash &amp; Liquidity Position </vt:lpstr>
      <vt:lpstr>Time to Execute Loan Repayment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Ryan Caceres</dc:creator>
  <cp:lastModifiedBy>Ryan Caceres</cp:lastModifiedBy>
  <cp:revision>1</cp:revision>
  <dcterms:created xsi:type="dcterms:W3CDTF">2025-12-01T23:44:38Z</dcterms:created>
  <dcterms:modified xsi:type="dcterms:W3CDTF">2025-12-02T14:15:57Z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0x010100359CDF266B426C42AD254D6E791B3E05</vt:lpwstr>
  </property>
  <property fmtid="{D5CDD505-2E9C-101B-9397-08002B2CF9AE}" pid="3" name="MediaServiceImageTags">
    <vt:lpwstr/>
  </property>
</Properties>
</file>