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1" r:id="rId4"/>
    <p:sldId id="262" r:id="rId5"/>
    <p:sldId id="263" r:id="rId6"/>
    <p:sldId id="264" r:id="rId7"/>
    <p:sldId id="258" r:id="rId8"/>
    <p:sldId id="259" r:id="rId9"/>
    <p:sldId id="260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02041-9570-442A-BE09-4FAB9682C1C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9A9F268-92EA-4150-B3EC-31AF01B7CA17}">
      <dgm:prSet/>
      <dgm:spPr/>
      <dgm:t>
        <a:bodyPr/>
        <a:lstStyle/>
        <a:p>
          <a:r>
            <a:rPr lang="en-US"/>
            <a:t>• Total anticipated revenue: $39.9 million</a:t>
          </a:r>
        </a:p>
      </dgm:t>
    </dgm:pt>
    <dgm:pt modelId="{50DE3E46-A874-4134-BF4F-12B2A35029D8}" type="parTrans" cxnId="{FC195D89-B79E-4561-9C00-67AF24428EDC}">
      <dgm:prSet/>
      <dgm:spPr/>
      <dgm:t>
        <a:bodyPr/>
        <a:lstStyle/>
        <a:p>
          <a:endParaRPr lang="en-US"/>
        </a:p>
      </dgm:t>
    </dgm:pt>
    <dgm:pt modelId="{134C32B2-40A2-4E05-B472-0A9BCF07ECCA}" type="sibTrans" cxnId="{FC195D89-B79E-4561-9C00-67AF24428EDC}">
      <dgm:prSet/>
      <dgm:spPr/>
      <dgm:t>
        <a:bodyPr/>
        <a:lstStyle/>
        <a:p>
          <a:endParaRPr lang="en-US"/>
        </a:p>
      </dgm:t>
    </dgm:pt>
    <dgm:pt modelId="{932FBD0E-28F6-4C16-A986-7ECC7C8440C6}">
      <dgm:prSet/>
      <dgm:spPr/>
      <dgm:t>
        <a:bodyPr/>
        <a:lstStyle/>
        <a:p>
          <a:r>
            <a:rPr lang="en-US"/>
            <a:t>• State Medi-Cal payments have been paused since May 1st; however, billing has remained continuous</a:t>
          </a:r>
        </a:p>
      </dgm:t>
    </dgm:pt>
    <dgm:pt modelId="{7FA7B99B-5C7A-4AE6-9924-82171F668731}" type="parTrans" cxnId="{4A5C2D05-1314-49E1-99E0-9E00818B661B}">
      <dgm:prSet/>
      <dgm:spPr/>
      <dgm:t>
        <a:bodyPr/>
        <a:lstStyle/>
        <a:p>
          <a:endParaRPr lang="en-US"/>
        </a:p>
      </dgm:t>
    </dgm:pt>
    <dgm:pt modelId="{72AB43E1-E4B5-4C19-9D0D-96A4808358B4}" type="sibTrans" cxnId="{4A5C2D05-1314-49E1-99E0-9E00818B661B}">
      <dgm:prSet/>
      <dgm:spPr/>
      <dgm:t>
        <a:bodyPr/>
        <a:lstStyle/>
        <a:p>
          <a:endParaRPr lang="en-US"/>
        </a:p>
      </dgm:t>
    </dgm:pt>
    <dgm:pt modelId="{928F74B5-8A74-44C9-AE7D-B469B5D82C99}">
      <dgm:prSet/>
      <dgm:spPr/>
      <dgm:t>
        <a:bodyPr/>
        <a:lstStyle/>
        <a:p>
          <a:r>
            <a:rPr lang="en-US"/>
            <a:t>• A significant influx of delayed reimbursements is expected between late August and early September</a:t>
          </a:r>
        </a:p>
      </dgm:t>
    </dgm:pt>
    <dgm:pt modelId="{EFCDB23D-6970-4B62-BCE2-92FF29193D90}" type="parTrans" cxnId="{0EBA7FEA-D700-4211-A07C-5FE82A7241FF}">
      <dgm:prSet/>
      <dgm:spPr/>
      <dgm:t>
        <a:bodyPr/>
        <a:lstStyle/>
        <a:p>
          <a:endParaRPr lang="en-US"/>
        </a:p>
      </dgm:t>
    </dgm:pt>
    <dgm:pt modelId="{B81A7DFA-8C0F-4F64-B470-4E0063E93260}" type="sibTrans" cxnId="{0EBA7FEA-D700-4211-A07C-5FE82A7241FF}">
      <dgm:prSet/>
      <dgm:spPr/>
      <dgm:t>
        <a:bodyPr/>
        <a:lstStyle/>
        <a:p>
          <a:endParaRPr lang="en-US"/>
        </a:p>
      </dgm:t>
    </dgm:pt>
    <dgm:pt modelId="{48F26D24-5451-4859-B82A-D0FEF155A024}" type="pres">
      <dgm:prSet presAssocID="{E6702041-9570-442A-BE09-4FAB9682C1CA}" presName="root" presStyleCnt="0">
        <dgm:presLayoutVars>
          <dgm:dir/>
          <dgm:resizeHandles val="exact"/>
        </dgm:presLayoutVars>
      </dgm:prSet>
      <dgm:spPr/>
    </dgm:pt>
    <dgm:pt modelId="{F12D0101-A7F8-4F0A-863C-57F97FF159A3}" type="pres">
      <dgm:prSet presAssocID="{F9A9F268-92EA-4150-B3EC-31AF01B7CA17}" presName="compNode" presStyleCnt="0"/>
      <dgm:spPr/>
    </dgm:pt>
    <dgm:pt modelId="{9125607F-22D7-4DD1-9DB6-51EFBEA46937}" type="pres">
      <dgm:prSet presAssocID="{F9A9F268-92EA-4150-B3EC-31AF01B7CA1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C7D6CB1-A30E-497E-B5AC-ACCDB17DBFC8}" type="pres">
      <dgm:prSet presAssocID="{F9A9F268-92EA-4150-B3EC-31AF01B7CA17}" presName="spaceRect" presStyleCnt="0"/>
      <dgm:spPr/>
    </dgm:pt>
    <dgm:pt modelId="{20C724CB-24C5-4CE9-A516-0E795EB1C0D7}" type="pres">
      <dgm:prSet presAssocID="{F9A9F268-92EA-4150-B3EC-31AF01B7CA17}" presName="textRect" presStyleLbl="revTx" presStyleIdx="0" presStyleCnt="3">
        <dgm:presLayoutVars>
          <dgm:chMax val="1"/>
          <dgm:chPref val="1"/>
        </dgm:presLayoutVars>
      </dgm:prSet>
      <dgm:spPr/>
    </dgm:pt>
    <dgm:pt modelId="{E453D5FF-7454-4890-BD15-C5C3FC0E643D}" type="pres">
      <dgm:prSet presAssocID="{134C32B2-40A2-4E05-B472-0A9BCF07ECCA}" presName="sibTrans" presStyleCnt="0"/>
      <dgm:spPr/>
    </dgm:pt>
    <dgm:pt modelId="{320B3770-7872-4A9E-8E0B-AFC98497D224}" type="pres">
      <dgm:prSet presAssocID="{932FBD0E-28F6-4C16-A986-7ECC7C8440C6}" presName="compNode" presStyleCnt="0"/>
      <dgm:spPr/>
    </dgm:pt>
    <dgm:pt modelId="{6824D70D-A775-4BB0-A3BD-2338F2CF2620}" type="pres">
      <dgm:prSet presAssocID="{932FBD0E-28F6-4C16-A986-7ECC7C8440C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66209C86-D6F5-47E7-AE21-B5B328079DFB}" type="pres">
      <dgm:prSet presAssocID="{932FBD0E-28F6-4C16-A986-7ECC7C8440C6}" presName="spaceRect" presStyleCnt="0"/>
      <dgm:spPr/>
    </dgm:pt>
    <dgm:pt modelId="{61DA5BF0-7503-446C-85DC-D00994C17565}" type="pres">
      <dgm:prSet presAssocID="{932FBD0E-28F6-4C16-A986-7ECC7C8440C6}" presName="textRect" presStyleLbl="revTx" presStyleIdx="1" presStyleCnt="3">
        <dgm:presLayoutVars>
          <dgm:chMax val="1"/>
          <dgm:chPref val="1"/>
        </dgm:presLayoutVars>
      </dgm:prSet>
      <dgm:spPr/>
    </dgm:pt>
    <dgm:pt modelId="{737E3368-1CEB-4333-A32D-F552F85F6E0E}" type="pres">
      <dgm:prSet presAssocID="{72AB43E1-E4B5-4C19-9D0D-96A4808358B4}" presName="sibTrans" presStyleCnt="0"/>
      <dgm:spPr/>
    </dgm:pt>
    <dgm:pt modelId="{69BADBB1-E53C-4EAB-89BA-B53E9742DE93}" type="pres">
      <dgm:prSet presAssocID="{928F74B5-8A74-44C9-AE7D-B469B5D82C99}" presName="compNode" presStyleCnt="0"/>
      <dgm:spPr/>
    </dgm:pt>
    <dgm:pt modelId="{943268C9-3EAC-4D4F-AC43-60F8B956A0B3}" type="pres">
      <dgm:prSet presAssocID="{928F74B5-8A74-44C9-AE7D-B469B5D82C9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399BCA7D-7A95-4FE2-B2E7-7863C01B8CF9}" type="pres">
      <dgm:prSet presAssocID="{928F74B5-8A74-44C9-AE7D-B469B5D82C99}" presName="spaceRect" presStyleCnt="0"/>
      <dgm:spPr/>
    </dgm:pt>
    <dgm:pt modelId="{6503F5D5-74F1-4846-8FBE-7E894544BE87}" type="pres">
      <dgm:prSet presAssocID="{928F74B5-8A74-44C9-AE7D-B469B5D82C9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8B3A401-D32E-45B4-96D2-84B640A6D19F}" type="presOf" srcId="{E6702041-9570-442A-BE09-4FAB9682C1CA}" destId="{48F26D24-5451-4859-B82A-D0FEF155A024}" srcOrd="0" destOrd="0" presId="urn:microsoft.com/office/officeart/2018/2/layout/IconLabelList"/>
    <dgm:cxn modelId="{4A5C2D05-1314-49E1-99E0-9E00818B661B}" srcId="{E6702041-9570-442A-BE09-4FAB9682C1CA}" destId="{932FBD0E-28F6-4C16-A986-7ECC7C8440C6}" srcOrd="1" destOrd="0" parTransId="{7FA7B99B-5C7A-4AE6-9924-82171F668731}" sibTransId="{72AB43E1-E4B5-4C19-9D0D-96A4808358B4}"/>
    <dgm:cxn modelId="{6F362531-00FB-4CBA-BBE4-18BA00EEEE15}" type="presOf" srcId="{928F74B5-8A74-44C9-AE7D-B469B5D82C99}" destId="{6503F5D5-74F1-4846-8FBE-7E894544BE87}" srcOrd="0" destOrd="0" presId="urn:microsoft.com/office/officeart/2018/2/layout/IconLabelList"/>
    <dgm:cxn modelId="{3D018D7D-9C91-4FD1-B82D-0251172A6F40}" type="presOf" srcId="{932FBD0E-28F6-4C16-A986-7ECC7C8440C6}" destId="{61DA5BF0-7503-446C-85DC-D00994C17565}" srcOrd="0" destOrd="0" presId="urn:microsoft.com/office/officeart/2018/2/layout/IconLabelList"/>
    <dgm:cxn modelId="{FC195D89-B79E-4561-9C00-67AF24428EDC}" srcId="{E6702041-9570-442A-BE09-4FAB9682C1CA}" destId="{F9A9F268-92EA-4150-B3EC-31AF01B7CA17}" srcOrd="0" destOrd="0" parTransId="{50DE3E46-A874-4134-BF4F-12B2A35029D8}" sibTransId="{134C32B2-40A2-4E05-B472-0A9BCF07ECCA}"/>
    <dgm:cxn modelId="{D5BBF4E1-3075-4507-883D-6AAE84B3E3DC}" type="presOf" srcId="{F9A9F268-92EA-4150-B3EC-31AF01B7CA17}" destId="{20C724CB-24C5-4CE9-A516-0E795EB1C0D7}" srcOrd="0" destOrd="0" presId="urn:microsoft.com/office/officeart/2018/2/layout/IconLabelList"/>
    <dgm:cxn modelId="{0EBA7FEA-D700-4211-A07C-5FE82A7241FF}" srcId="{E6702041-9570-442A-BE09-4FAB9682C1CA}" destId="{928F74B5-8A74-44C9-AE7D-B469B5D82C99}" srcOrd="2" destOrd="0" parTransId="{EFCDB23D-6970-4B62-BCE2-92FF29193D90}" sibTransId="{B81A7DFA-8C0F-4F64-B470-4E0063E93260}"/>
    <dgm:cxn modelId="{CE55A1DD-4C17-4C4E-A0F7-56C2290569C7}" type="presParOf" srcId="{48F26D24-5451-4859-B82A-D0FEF155A024}" destId="{F12D0101-A7F8-4F0A-863C-57F97FF159A3}" srcOrd="0" destOrd="0" presId="urn:microsoft.com/office/officeart/2018/2/layout/IconLabelList"/>
    <dgm:cxn modelId="{2F6CDEA9-9DDC-4609-A8B5-A92CC99FABA9}" type="presParOf" srcId="{F12D0101-A7F8-4F0A-863C-57F97FF159A3}" destId="{9125607F-22D7-4DD1-9DB6-51EFBEA46937}" srcOrd="0" destOrd="0" presId="urn:microsoft.com/office/officeart/2018/2/layout/IconLabelList"/>
    <dgm:cxn modelId="{73B8D130-7FD3-4187-BA2C-A0EFFC2DFC3B}" type="presParOf" srcId="{F12D0101-A7F8-4F0A-863C-57F97FF159A3}" destId="{DC7D6CB1-A30E-497E-B5AC-ACCDB17DBFC8}" srcOrd="1" destOrd="0" presId="urn:microsoft.com/office/officeart/2018/2/layout/IconLabelList"/>
    <dgm:cxn modelId="{05039516-3090-4D01-B868-4B85D8D3FFE9}" type="presParOf" srcId="{F12D0101-A7F8-4F0A-863C-57F97FF159A3}" destId="{20C724CB-24C5-4CE9-A516-0E795EB1C0D7}" srcOrd="2" destOrd="0" presId="urn:microsoft.com/office/officeart/2018/2/layout/IconLabelList"/>
    <dgm:cxn modelId="{968E55F7-6108-4205-8E08-F1F7ED02E086}" type="presParOf" srcId="{48F26D24-5451-4859-B82A-D0FEF155A024}" destId="{E453D5FF-7454-4890-BD15-C5C3FC0E643D}" srcOrd="1" destOrd="0" presId="urn:microsoft.com/office/officeart/2018/2/layout/IconLabelList"/>
    <dgm:cxn modelId="{FD504BED-F271-4744-8211-6B1D3A5C0A78}" type="presParOf" srcId="{48F26D24-5451-4859-B82A-D0FEF155A024}" destId="{320B3770-7872-4A9E-8E0B-AFC98497D224}" srcOrd="2" destOrd="0" presId="urn:microsoft.com/office/officeart/2018/2/layout/IconLabelList"/>
    <dgm:cxn modelId="{0B99BAA4-B23D-477A-B3F3-1A2D73CFC640}" type="presParOf" srcId="{320B3770-7872-4A9E-8E0B-AFC98497D224}" destId="{6824D70D-A775-4BB0-A3BD-2338F2CF2620}" srcOrd="0" destOrd="0" presId="urn:microsoft.com/office/officeart/2018/2/layout/IconLabelList"/>
    <dgm:cxn modelId="{23311B97-762C-4FA1-B955-4DCED5B5EC59}" type="presParOf" srcId="{320B3770-7872-4A9E-8E0B-AFC98497D224}" destId="{66209C86-D6F5-47E7-AE21-B5B328079DFB}" srcOrd="1" destOrd="0" presId="urn:microsoft.com/office/officeart/2018/2/layout/IconLabelList"/>
    <dgm:cxn modelId="{5A7E7B4D-C1FB-4775-AAB3-358BEEC282A7}" type="presParOf" srcId="{320B3770-7872-4A9E-8E0B-AFC98497D224}" destId="{61DA5BF0-7503-446C-85DC-D00994C17565}" srcOrd="2" destOrd="0" presId="urn:microsoft.com/office/officeart/2018/2/layout/IconLabelList"/>
    <dgm:cxn modelId="{F20C64B8-0C81-4B5F-9E13-78910C27A837}" type="presParOf" srcId="{48F26D24-5451-4859-B82A-D0FEF155A024}" destId="{737E3368-1CEB-4333-A32D-F552F85F6E0E}" srcOrd="3" destOrd="0" presId="urn:microsoft.com/office/officeart/2018/2/layout/IconLabelList"/>
    <dgm:cxn modelId="{39E976B1-1264-4E8E-AB86-9A6B81CFA4DD}" type="presParOf" srcId="{48F26D24-5451-4859-B82A-D0FEF155A024}" destId="{69BADBB1-E53C-4EAB-89BA-B53E9742DE93}" srcOrd="4" destOrd="0" presId="urn:microsoft.com/office/officeart/2018/2/layout/IconLabelList"/>
    <dgm:cxn modelId="{007B8A3B-553E-4523-957C-559E8F6CA7E4}" type="presParOf" srcId="{69BADBB1-E53C-4EAB-89BA-B53E9742DE93}" destId="{943268C9-3EAC-4D4F-AC43-60F8B956A0B3}" srcOrd="0" destOrd="0" presId="urn:microsoft.com/office/officeart/2018/2/layout/IconLabelList"/>
    <dgm:cxn modelId="{5D8439CD-F374-4B0C-B809-93FF5DCAAB4C}" type="presParOf" srcId="{69BADBB1-E53C-4EAB-89BA-B53E9742DE93}" destId="{399BCA7D-7A95-4FE2-B2E7-7863C01B8CF9}" srcOrd="1" destOrd="0" presId="urn:microsoft.com/office/officeart/2018/2/layout/IconLabelList"/>
    <dgm:cxn modelId="{BB59DA16-FADD-4B45-8FC3-FEE8190A9BE7}" type="presParOf" srcId="{69BADBB1-E53C-4EAB-89BA-B53E9742DE93}" destId="{6503F5D5-74F1-4846-8FBE-7E894544BE8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F202D1-5DD3-4E04-865D-1EEEA3F7A19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F1F8F86-083E-45BB-8316-CFB252CEEFCC}">
      <dgm:prSet/>
      <dgm:spPr/>
      <dgm:t>
        <a:bodyPr/>
        <a:lstStyle/>
        <a:p>
          <a:r>
            <a:rPr lang="en-US"/>
            <a:t>FY25–26 budget reflects intentional growth in direct service activities</a:t>
          </a:r>
        </a:p>
      </dgm:t>
    </dgm:pt>
    <dgm:pt modelId="{0F5691FF-746B-48D3-9E1F-F5439FEF11AA}" type="parTrans" cxnId="{163E0390-0F54-4319-942F-5B34255BB1D8}">
      <dgm:prSet/>
      <dgm:spPr/>
      <dgm:t>
        <a:bodyPr/>
        <a:lstStyle/>
        <a:p>
          <a:endParaRPr lang="en-US"/>
        </a:p>
      </dgm:t>
    </dgm:pt>
    <dgm:pt modelId="{9D1AFD33-2F63-4421-9E64-863073A2904A}" type="sibTrans" cxnId="{163E0390-0F54-4319-942F-5B34255BB1D8}">
      <dgm:prSet/>
      <dgm:spPr/>
      <dgm:t>
        <a:bodyPr/>
        <a:lstStyle/>
        <a:p>
          <a:endParaRPr lang="en-US"/>
        </a:p>
      </dgm:t>
    </dgm:pt>
    <dgm:pt modelId="{2B86BC0F-5995-42CE-AC5D-5F4C05896594}">
      <dgm:prSet/>
      <dgm:spPr/>
      <dgm:t>
        <a:bodyPr/>
        <a:lstStyle/>
        <a:p>
          <a:r>
            <a:rPr lang="en-US"/>
            <a:t>Investment in front-line response aligns with statewide emphasis on crisis stabilization</a:t>
          </a:r>
        </a:p>
      </dgm:t>
    </dgm:pt>
    <dgm:pt modelId="{C702AAD1-BE69-4986-AE63-B2B20D9BBC98}" type="parTrans" cxnId="{3BB3F6E0-6F9E-4653-8A5F-93AB97237BCA}">
      <dgm:prSet/>
      <dgm:spPr/>
      <dgm:t>
        <a:bodyPr/>
        <a:lstStyle/>
        <a:p>
          <a:endParaRPr lang="en-US"/>
        </a:p>
      </dgm:t>
    </dgm:pt>
    <dgm:pt modelId="{4555133F-1162-4601-881B-F15A660B099B}" type="sibTrans" cxnId="{3BB3F6E0-6F9E-4653-8A5F-93AB97237BCA}">
      <dgm:prSet/>
      <dgm:spPr/>
      <dgm:t>
        <a:bodyPr/>
        <a:lstStyle/>
        <a:p>
          <a:endParaRPr lang="en-US"/>
        </a:p>
      </dgm:t>
    </dgm:pt>
    <dgm:pt modelId="{7E55419E-1211-4302-867C-88ED01202C21}">
      <dgm:prSet/>
      <dgm:spPr/>
      <dgm:t>
        <a:bodyPr/>
        <a:lstStyle/>
        <a:p>
          <a:r>
            <a:rPr lang="en-US"/>
            <a:t>Resource allocation supports rising demand for behavioral health interventions</a:t>
          </a:r>
        </a:p>
      </dgm:t>
    </dgm:pt>
    <dgm:pt modelId="{532661EA-EED5-4026-89B5-33FC04EB1E9A}" type="parTrans" cxnId="{2F16FA35-D560-40C0-952B-2606FA41B7EE}">
      <dgm:prSet/>
      <dgm:spPr/>
      <dgm:t>
        <a:bodyPr/>
        <a:lstStyle/>
        <a:p>
          <a:endParaRPr lang="en-US"/>
        </a:p>
      </dgm:t>
    </dgm:pt>
    <dgm:pt modelId="{E41B8C7F-F8DE-493B-A12B-A0CBD095EC1D}" type="sibTrans" cxnId="{2F16FA35-D560-40C0-952B-2606FA41B7EE}">
      <dgm:prSet/>
      <dgm:spPr/>
      <dgm:t>
        <a:bodyPr/>
        <a:lstStyle/>
        <a:p>
          <a:endParaRPr lang="en-US"/>
        </a:p>
      </dgm:t>
    </dgm:pt>
    <dgm:pt modelId="{12345A1F-3E7F-4ACF-894A-02E44BCE4032}">
      <dgm:prSet/>
      <dgm:spPr/>
      <dgm:t>
        <a:bodyPr/>
        <a:lstStyle/>
        <a:p>
          <a:r>
            <a:rPr lang="en-US"/>
            <a:t>Department is scaling to meet increased need—without reducing service access</a:t>
          </a:r>
        </a:p>
      </dgm:t>
    </dgm:pt>
    <dgm:pt modelId="{3305529D-3560-415E-B51D-8B47462C0E52}" type="parTrans" cxnId="{D3219FB2-47D5-4DA3-B221-2533093FB7C2}">
      <dgm:prSet/>
      <dgm:spPr/>
      <dgm:t>
        <a:bodyPr/>
        <a:lstStyle/>
        <a:p>
          <a:endParaRPr lang="en-US"/>
        </a:p>
      </dgm:t>
    </dgm:pt>
    <dgm:pt modelId="{7D1A1D2C-4652-49B6-8934-42F933A2CAE7}" type="sibTrans" cxnId="{D3219FB2-47D5-4DA3-B221-2533093FB7C2}">
      <dgm:prSet/>
      <dgm:spPr/>
      <dgm:t>
        <a:bodyPr/>
        <a:lstStyle/>
        <a:p>
          <a:endParaRPr lang="en-US"/>
        </a:p>
      </dgm:t>
    </dgm:pt>
    <dgm:pt modelId="{F826DDF9-FB7C-4E43-AE76-AC69EC2A7A7E}" type="pres">
      <dgm:prSet presAssocID="{9DF202D1-5DD3-4E04-865D-1EEEA3F7A19A}" presName="root" presStyleCnt="0">
        <dgm:presLayoutVars>
          <dgm:dir/>
          <dgm:resizeHandles val="exact"/>
        </dgm:presLayoutVars>
      </dgm:prSet>
      <dgm:spPr/>
    </dgm:pt>
    <dgm:pt modelId="{A0223974-40E3-414D-A9BA-84308C0C865D}" type="pres">
      <dgm:prSet presAssocID="{6F1F8F86-083E-45BB-8316-CFB252CEEFCC}" presName="compNode" presStyleCnt="0"/>
      <dgm:spPr/>
    </dgm:pt>
    <dgm:pt modelId="{8B1275C9-DC1D-4F3B-99FF-81CC8407D808}" type="pres">
      <dgm:prSet presAssocID="{6F1F8F86-083E-45BB-8316-CFB252CEEFC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961CAD9-ED36-49AA-AA6B-DE5DBDC991EA}" type="pres">
      <dgm:prSet presAssocID="{6F1F8F86-083E-45BB-8316-CFB252CEEFCC}" presName="spaceRect" presStyleCnt="0"/>
      <dgm:spPr/>
    </dgm:pt>
    <dgm:pt modelId="{272AAAF5-47C9-4849-B9EB-447AAFA2C196}" type="pres">
      <dgm:prSet presAssocID="{6F1F8F86-083E-45BB-8316-CFB252CEEFCC}" presName="textRect" presStyleLbl="revTx" presStyleIdx="0" presStyleCnt="4">
        <dgm:presLayoutVars>
          <dgm:chMax val="1"/>
          <dgm:chPref val="1"/>
        </dgm:presLayoutVars>
      </dgm:prSet>
      <dgm:spPr/>
    </dgm:pt>
    <dgm:pt modelId="{60451BA8-061F-41EA-AE54-FAD1B9E6E981}" type="pres">
      <dgm:prSet presAssocID="{9D1AFD33-2F63-4421-9E64-863073A2904A}" presName="sibTrans" presStyleCnt="0"/>
      <dgm:spPr/>
    </dgm:pt>
    <dgm:pt modelId="{A57EAAB1-AB3D-4D09-8968-71CDA0937257}" type="pres">
      <dgm:prSet presAssocID="{2B86BC0F-5995-42CE-AC5D-5F4C05896594}" presName="compNode" presStyleCnt="0"/>
      <dgm:spPr/>
    </dgm:pt>
    <dgm:pt modelId="{E40EC519-0583-4962-856C-4B69ACEF18D1}" type="pres">
      <dgm:prSet presAssocID="{2B86BC0F-5995-42CE-AC5D-5F4C0589659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4312395-1906-4E48-B97A-94D55DAED07C}" type="pres">
      <dgm:prSet presAssocID="{2B86BC0F-5995-42CE-AC5D-5F4C05896594}" presName="spaceRect" presStyleCnt="0"/>
      <dgm:spPr/>
    </dgm:pt>
    <dgm:pt modelId="{027FD480-F7C6-46CD-830C-4509F7BEA959}" type="pres">
      <dgm:prSet presAssocID="{2B86BC0F-5995-42CE-AC5D-5F4C05896594}" presName="textRect" presStyleLbl="revTx" presStyleIdx="1" presStyleCnt="4">
        <dgm:presLayoutVars>
          <dgm:chMax val="1"/>
          <dgm:chPref val="1"/>
        </dgm:presLayoutVars>
      </dgm:prSet>
      <dgm:spPr/>
    </dgm:pt>
    <dgm:pt modelId="{6B8EF4D6-8BF3-4028-B718-A3446071C5BC}" type="pres">
      <dgm:prSet presAssocID="{4555133F-1162-4601-881B-F15A660B099B}" presName="sibTrans" presStyleCnt="0"/>
      <dgm:spPr/>
    </dgm:pt>
    <dgm:pt modelId="{26E6D920-59DA-41E0-9F4C-F239FA910979}" type="pres">
      <dgm:prSet presAssocID="{7E55419E-1211-4302-867C-88ED01202C21}" presName="compNode" presStyleCnt="0"/>
      <dgm:spPr/>
    </dgm:pt>
    <dgm:pt modelId="{431FDA13-F9C9-44FD-A6A1-B50BA1C2C4B0}" type="pres">
      <dgm:prSet presAssocID="{7E55419E-1211-4302-867C-88ED01202C2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DDC48820-A4D7-4240-AE6E-E26DF25B876A}" type="pres">
      <dgm:prSet presAssocID="{7E55419E-1211-4302-867C-88ED01202C21}" presName="spaceRect" presStyleCnt="0"/>
      <dgm:spPr/>
    </dgm:pt>
    <dgm:pt modelId="{81229B71-6821-4FA5-AE39-CD815A31A258}" type="pres">
      <dgm:prSet presAssocID="{7E55419E-1211-4302-867C-88ED01202C21}" presName="textRect" presStyleLbl="revTx" presStyleIdx="2" presStyleCnt="4">
        <dgm:presLayoutVars>
          <dgm:chMax val="1"/>
          <dgm:chPref val="1"/>
        </dgm:presLayoutVars>
      </dgm:prSet>
      <dgm:spPr/>
    </dgm:pt>
    <dgm:pt modelId="{B24D840A-F66A-45F8-BA12-264E177D03FE}" type="pres">
      <dgm:prSet presAssocID="{E41B8C7F-F8DE-493B-A12B-A0CBD095EC1D}" presName="sibTrans" presStyleCnt="0"/>
      <dgm:spPr/>
    </dgm:pt>
    <dgm:pt modelId="{A4985B38-D559-4B24-90AA-870C671B27B0}" type="pres">
      <dgm:prSet presAssocID="{12345A1F-3E7F-4ACF-894A-02E44BCE4032}" presName="compNode" presStyleCnt="0"/>
      <dgm:spPr/>
    </dgm:pt>
    <dgm:pt modelId="{75F8A9D7-A5CF-4B66-A943-3883FD281D0D}" type="pres">
      <dgm:prSet presAssocID="{12345A1F-3E7F-4ACF-894A-02E44BCE40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3A26C9D4-828E-43CA-9434-DBF8A0BE0F14}" type="pres">
      <dgm:prSet presAssocID="{12345A1F-3E7F-4ACF-894A-02E44BCE4032}" presName="spaceRect" presStyleCnt="0"/>
      <dgm:spPr/>
    </dgm:pt>
    <dgm:pt modelId="{9CFBBC3F-ED0B-493B-A6B8-8B99ABCC3B00}" type="pres">
      <dgm:prSet presAssocID="{12345A1F-3E7F-4ACF-894A-02E44BCE403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188AE27-F11B-4020-AA00-EDF8D093DCF7}" type="presOf" srcId="{2B86BC0F-5995-42CE-AC5D-5F4C05896594}" destId="{027FD480-F7C6-46CD-830C-4509F7BEA959}" srcOrd="0" destOrd="0" presId="urn:microsoft.com/office/officeart/2018/2/layout/IconLabelList"/>
    <dgm:cxn modelId="{2F16FA35-D560-40C0-952B-2606FA41B7EE}" srcId="{9DF202D1-5DD3-4E04-865D-1EEEA3F7A19A}" destId="{7E55419E-1211-4302-867C-88ED01202C21}" srcOrd="2" destOrd="0" parTransId="{532661EA-EED5-4026-89B5-33FC04EB1E9A}" sibTransId="{E41B8C7F-F8DE-493B-A12B-A0CBD095EC1D}"/>
    <dgm:cxn modelId="{D5C27C62-EC25-4B21-98AE-47046097A192}" type="presOf" srcId="{7E55419E-1211-4302-867C-88ED01202C21}" destId="{81229B71-6821-4FA5-AE39-CD815A31A258}" srcOrd="0" destOrd="0" presId="urn:microsoft.com/office/officeart/2018/2/layout/IconLabelList"/>
    <dgm:cxn modelId="{A5AF9A77-B95B-49D8-B90B-DBD858010C87}" type="presOf" srcId="{6F1F8F86-083E-45BB-8316-CFB252CEEFCC}" destId="{272AAAF5-47C9-4849-B9EB-447AAFA2C196}" srcOrd="0" destOrd="0" presId="urn:microsoft.com/office/officeart/2018/2/layout/IconLabelList"/>
    <dgm:cxn modelId="{163E0390-0F54-4319-942F-5B34255BB1D8}" srcId="{9DF202D1-5DD3-4E04-865D-1EEEA3F7A19A}" destId="{6F1F8F86-083E-45BB-8316-CFB252CEEFCC}" srcOrd="0" destOrd="0" parTransId="{0F5691FF-746B-48D3-9E1F-F5439FEF11AA}" sibTransId="{9D1AFD33-2F63-4421-9E64-863073A2904A}"/>
    <dgm:cxn modelId="{743A869F-08DF-4895-8707-F082591FB1DC}" type="presOf" srcId="{12345A1F-3E7F-4ACF-894A-02E44BCE4032}" destId="{9CFBBC3F-ED0B-493B-A6B8-8B99ABCC3B00}" srcOrd="0" destOrd="0" presId="urn:microsoft.com/office/officeart/2018/2/layout/IconLabelList"/>
    <dgm:cxn modelId="{D3219FB2-47D5-4DA3-B221-2533093FB7C2}" srcId="{9DF202D1-5DD3-4E04-865D-1EEEA3F7A19A}" destId="{12345A1F-3E7F-4ACF-894A-02E44BCE4032}" srcOrd="3" destOrd="0" parTransId="{3305529D-3560-415E-B51D-8B47462C0E52}" sibTransId="{7D1A1D2C-4652-49B6-8934-42F933A2CAE7}"/>
    <dgm:cxn modelId="{8BC342DF-0E62-4060-8E77-04CF0426AAE8}" type="presOf" srcId="{9DF202D1-5DD3-4E04-865D-1EEEA3F7A19A}" destId="{F826DDF9-FB7C-4E43-AE76-AC69EC2A7A7E}" srcOrd="0" destOrd="0" presId="urn:microsoft.com/office/officeart/2018/2/layout/IconLabelList"/>
    <dgm:cxn modelId="{3BB3F6E0-6F9E-4653-8A5F-93AB97237BCA}" srcId="{9DF202D1-5DD3-4E04-865D-1EEEA3F7A19A}" destId="{2B86BC0F-5995-42CE-AC5D-5F4C05896594}" srcOrd="1" destOrd="0" parTransId="{C702AAD1-BE69-4986-AE63-B2B20D9BBC98}" sibTransId="{4555133F-1162-4601-881B-F15A660B099B}"/>
    <dgm:cxn modelId="{490B279B-262C-428E-95F9-C64419D435DF}" type="presParOf" srcId="{F826DDF9-FB7C-4E43-AE76-AC69EC2A7A7E}" destId="{A0223974-40E3-414D-A9BA-84308C0C865D}" srcOrd="0" destOrd="0" presId="urn:microsoft.com/office/officeart/2018/2/layout/IconLabelList"/>
    <dgm:cxn modelId="{7DB10B5C-5CFF-473B-A41B-24A8D7CAD615}" type="presParOf" srcId="{A0223974-40E3-414D-A9BA-84308C0C865D}" destId="{8B1275C9-DC1D-4F3B-99FF-81CC8407D808}" srcOrd="0" destOrd="0" presId="urn:microsoft.com/office/officeart/2018/2/layout/IconLabelList"/>
    <dgm:cxn modelId="{8A63A61F-6F42-422D-B9FF-F91CDE73D028}" type="presParOf" srcId="{A0223974-40E3-414D-A9BA-84308C0C865D}" destId="{0961CAD9-ED36-49AA-AA6B-DE5DBDC991EA}" srcOrd="1" destOrd="0" presId="urn:microsoft.com/office/officeart/2018/2/layout/IconLabelList"/>
    <dgm:cxn modelId="{0250A841-3B71-45EF-8999-FBE25D861439}" type="presParOf" srcId="{A0223974-40E3-414D-A9BA-84308C0C865D}" destId="{272AAAF5-47C9-4849-B9EB-447AAFA2C196}" srcOrd="2" destOrd="0" presId="urn:microsoft.com/office/officeart/2018/2/layout/IconLabelList"/>
    <dgm:cxn modelId="{9C45453A-1818-4496-B8DD-3B7709C469CD}" type="presParOf" srcId="{F826DDF9-FB7C-4E43-AE76-AC69EC2A7A7E}" destId="{60451BA8-061F-41EA-AE54-FAD1B9E6E981}" srcOrd="1" destOrd="0" presId="urn:microsoft.com/office/officeart/2018/2/layout/IconLabelList"/>
    <dgm:cxn modelId="{51E55CB2-9AFF-4F49-9F91-348C6D0B487D}" type="presParOf" srcId="{F826DDF9-FB7C-4E43-AE76-AC69EC2A7A7E}" destId="{A57EAAB1-AB3D-4D09-8968-71CDA0937257}" srcOrd="2" destOrd="0" presId="urn:microsoft.com/office/officeart/2018/2/layout/IconLabelList"/>
    <dgm:cxn modelId="{25C7301D-F73A-47F2-BF5D-50684242667A}" type="presParOf" srcId="{A57EAAB1-AB3D-4D09-8968-71CDA0937257}" destId="{E40EC519-0583-4962-856C-4B69ACEF18D1}" srcOrd="0" destOrd="0" presId="urn:microsoft.com/office/officeart/2018/2/layout/IconLabelList"/>
    <dgm:cxn modelId="{364AFF65-E251-4974-B716-74C759EBF347}" type="presParOf" srcId="{A57EAAB1-AB3D-4D09-8968-71CDA0937257}" destId="{44312395-1906-4E48-B97A-94D55DAED07C}" srcOrd="1" destOrd="0" presId="urn:microsoft.com/office/officeart/2018/2/layout/IconLabelList"/>
    <dgm:cxn modelId="{4826EDAF-F44B-43BC-823E-07FE3E4F233C}" type="presParOf" srcId="{A57EAAB1-AB3D-4D09-8968-71CDA0937257}" destId="{027FD480-F7C6-46CD-830C-4509F7BEA959}" srcOrd="2" destOrd="0" presId="urn:microsoft.com/office/officeart/2018/2/layout/IconLabelList"/>
    <dgm:cxn modelId="{8CDCE294-1CCC-4330-A833-ECA82776C5E2}" type="presParOf" srcId="{F826DDF9-FB7C-4E43-AE76-AC69EC2A7A7E}" destId="{6B8EF4D6-8BF3-4028-B718-A3446071C5BC}" srcOrd="3" destOrd="0" presId="urn:microsoft.com/office/officeart/2018/2/layout/IconLabelList"/>
    <dgm:cxn modelId="{DB60E3C0-7A02-4462-A3AD-2C3E3539BD13}" type="presParOf" srcId="{F826DDF9-FB7C-4E43-AE76-AC69EC2A7A7E}" destId="{26E6D920-59DA-41E0-9F4C-F239FA910979}" srcOrd="4" destOrd="0" presId="urn:microsoft.com/office/officeart/2018/2/layout/IconLabelList"/>
    <dgm:cxn modelId="{6825D1CD-442C-4A60-92C2-DE31AFB275C5}" type="presParOf" srcId="{26E6D920-59DA-41E0-9F4C-F239FA910979}" destId="{431FDA13-F9C9-44FD-A6A1-B50BA1C2C4B0}" srcOrd="0" destOrd="0" presId="urn:microsoft.com/office/officeart/2018/2/layout/IconLabelList"/>
    <dgm:cxn modelId="{2935A0BD-9556-4B92-B582-6D805B787939}" type="presParOf" srcId="{26E6D920-59DA-41E0-9F4C-F239FA910979}" destId="{DDC48820-A4D7-4240-AE6E-E26DF25B876A}" srcOrd="1" destOrd="0" presId="urn:microsoft.com/office/officeart/2018/2/layout/IconLabelList"/>
    <dgm:cxn modelId="{11923065-BB5B-4B55-A283-E14883E98A46}" type="presParOf" srcId="{26E6D920-59DA-41E0-9F4C-F239FA910979}" destId="{81229B71-6821-4FA5-AE39-CD815A31A258}" srcOrd="2" destOrd="0" presId="urn:microsoft.com/office/officeart/2018/2/layout/IconLabelList"/>
    <dgm:cxn modelId="{4A622E39-E09D-4751-BB93-D80D1B452BB3}" type="presParOf" srcId="{F826DDF9-FB7C-4E43-AE76-AC69EC2A7A7E}" destId="{B24D840A-F66A-45F8-BA12-264E177D03FE}" srcOrd="5" destOrd="0" presId="urn:microsoft.com/office/officeart/2018/2/layout/IconLabelList"/>
    <dgm:cxn modelId="{EBFE39AE-4074-4FB3-93E9-8E8ABD9E4F82}" type="presParOf" srcId="{F826DDF9-FB7C-4E43-AE76-AC69EC2A7A7E}" destId="{A4985B38-D559-4B24-90AA-870C671B27B0}" srcOrd="6" destOrd="0" presId="urn:microsoft.com/office/officeart/2018/2/layout/IconLabelList"/>
    <dgm:cxn modelId="{A5F45E15-0A55-4A80-B4D2-6F6529CE5CEB}" type="presParOf" srcId="{A4985B38-D559-4B24-90AA-870C671B27B0}" destId="{75F8A9D7-A5CF-4B66-A943-3883FD281D0D}" srcOrd="0" destOrd="0" presId="urn:microsoft.com/office/officeart/2018/2/layout/IconLabelList"/>
    <dgm:cxn modelId="{EE393B3B-DF50-4006-A4E2-2D5FAE8246C3}" type="presParOf" srcId="{A4985B38-D559-4B24-90AA-870C671B27B0}" destId="{3A26C9D4-828E-43CA-9434-DBF8A0BE0F14}" srcOrd="1" destOrd="0" presId="urn:microsoft.com/office/officeart/2018/2/layout/IconLabelList"/>
    <dgm:cxn modelId="{6A7C10F1-F26A-4254-B3F6-60761BF18A58}" type="presParOf" srcId="{A4985B38-D559-4B24-90AA-870C671B27B0}" destId="{9CFBBC3F-ED0B-493B-A6B8-8B99ABCC3B0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9D5256-5491-4E26-90C1-839B11E07D52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BF40F4B-B1AA-479A-8FBE-E4C69EF7142E}">
      <dgm:prSet/>
      <dgm:spPr/>
      <dgm:t>
        <a:bodyPr/>
        <a:lstStyle/>
        <a:p>
          <a:r>
            <a:rPr lang="en-US" dirty="0"/>
            <a:t>Mobile Crisis program continues to expand with increased staffing, training, and resource support</a:t>
          </a:r>
        </a:p>
      </dgm:t>
    </dgm:pt>
    <dgm:pt modelId="{AC90F145-FC40-415A-AB99-56237B60CADB}" type="parTrans" cxnId="{DD63CD22-4B7D-4DEE-B297-ED8B5DFB3421}">
      <dgm:prSet/>
      <dgm:spPr/>
      <dgm:t>
        <a:bodyPr/>
        <a:lstStyle/>
        <a:p>
          <a:endParaRPr lang="en-US"/>
        </a:p>
      </dgm:t>
    </dgm:pt>
    <dgm:pt modelId="{27553EF1-8061-4216-A239-367CA39AFAA1}" type="sibTrans" cxnId="{DD63CD22-4B7D-4DEE-B297-ED8B5DFB3421}">
      <dgm:prSet/>
      <dgm:spPr/>
      <dgm:t>
        <a:bodyPr/>
        <a:lstStyle/>
        <a:p>
          <a:endParaRPr lang="en-US"/>
        </a:p>
      </dgm:t>
    </dgm:pt>
    <dgm:pt modelId="{2FE27986-C34D-41E0-9E67-52DA2CCECF2A}">
      <dgm:prSet/>
      <dgm:spPr/>
      <dgm:t>
        <a:bodyPr/>
        <a:lstStyle/>
        <a:p>
          <a:r>
            <a:rPr lang="en-US" dirty="0"/>
            <a:t>Budget reflects investments in transportation, communications, and safety tools to enhance field operations</a:t>
          </a:r>
        </a:p>
      </dgm:t>
    </dgm:pt>
    <dgm:pt modelId="{8F9FC411-8C5A-45AB-A36D-05E05C06094A}" type="parTrans" cxnId="{A60D3743-8F50-4E59-824D-C63635666295}">
      <dgm:prSet/>
      <dgm:spPr/>
      <dgm:t>
        <a:bodyPr/>
        <a:lstStyle/>
        <a:p>
          <a:endParaRPr lang="en-US"/>
        </a:p>
      </dgm:t>
    </dgm:pt>
    <dgm:pt modelId="{B790BDBE-0A56-480A-800F-0C4371DA918A}" type="sibTrans" cxnId="{A60D3743-8F50-4E59-824D-C63635666295}">
      <dgm:prSet/>
      <dgm:spPr/>
      <dgm:t>
        <a:bodyPr/>
        <a:lstStyle/>
        <a:p>
          <a:endParaRPr lang="en-US"/>
        </a:p>
      </dgm:t>
    </dgm:pt>
    <dgm:pt modelId="{85811DD0-2DE1-498A-AB72-AD280AF0A931}">
      <dgm:prSet/>
      <dgm:spPr/>
      <dgm:t>
        <a:bodyPr/>
        <a:lstStyle/>
        <a:p>
          <a:r>
            <a:rPr lang="en-US" dirty="0"/>
            <a:t> Enhances real-time responsiveness and builds a more agile, trauma-informed field presence</a:t>
          </a:r>
        </a:p>
      </dgm:t>
    </dgm:pt>
    <dgm:pt modelId="{9024FC21-0CB9-4966-9840-1817EB6839FF}" type="parTrans" cxnId="{F4C48E76-6315-4209-BB10-C81522B11681}">
      <dgm:prSet/>
      <dgm:spPr/>
      <dgm:t>
        <a:bodyPr/>
        <a:lstStyle/>
        <a:p>
          <a:endParaRPr lang="en-US"/>
        </a:p>
      </dgm:t>
    </dgm:pt>
    <dgm:pt modelId="{D4BDCE18-3075-447C-A106-0D808837BB6C}" type="sibTrans" cxnId="{F4C48E76-6315-4209-BB10-C81522B11681}">
      <dgm:prSet/>
      <dgm:spPr/>
      <dgm:t>
        <a:bodyPr/>
        <a:lstStyle/>
        <a:p>
          <a:endParaRPr lang="en-US"/>
        </a:p>
      </dgm:t>
    </dgm:pt>
    <dgm:pt modelId="{CA0FF3F8-1893-4ECF-AE74-B3BF82FA8B51}">
      <dgm:prSet/>
      <dgm:spPr/>
      <dgm:t>
        <a:bodyPr/>
        <a:lstStyle/>
        <a:p>
          <a:r>
            <a:rPr lang="en-US" dirty="0"/>
            <a:t>Bolsters public confidence and system capacity through consistent, professional outreach</a:t>
          </a:r>
        </a:p>
      </dgm:t>
    </dgm:pt>
    <dgm:pt modelId="{0E3BA00A-EF1A-432A-9380-F7FCDC5BDDD7}" type="parTrans" cxnId="{16B40E2B-A6DA-4FD2-BCAE-355460DA4F83}">
      <dgm:prSet/>
      <dgm:spPr/>
      <dgm:t>
        <a:bodyPr/>
        <a:lstStyle/>
        <a:p>
          <a:endParaRPr lang="en-US"/>
        </a:p>
      </dgm:t>
    </dgm:pt>
    <dgm:pt modelId="{1F69858C-CBA6-4A2A-B04B-555C5183FF35}" type="sibTrans" cxnId="{16B40E2B-A6DA-4FD2-BCAE-355460DA4F83}">
      <dgm:prSet/>
      <dgm:spPr/>
      <dgm:t>
        <a:bodyPr/>
        <a:lstStyle/>
        <a:p>
          <a:endParaRPr lang="en-US"/>
        </a:p>
      </dgm:t>
    </dgm:pt>
    <dgm:pt modelId="{6FBE217E-0494-4322-9626-A6C263C17878}" type="pres">
      <dgm:prSet presAssocID="{B59D5256-5491-4E26-90C1-839B11E07D52}" presName="matrix" presStyleCnt="0">
        <dgm:presLayoutVars>
          <dgm:chMax val="1"/>
          <dgm:dir/>
          <dgm:resizeHandles val="exact"/>
        </dgm:presLayoutVars>
      </dgm:prSet>
      <dgm:spPr/>
    </dgm:pt>
    <dgm:pt modelId="{0AF4937D-D68E-4700-AB7B-C17E5B2D08A8}" type="pres">
      <dgm:prSet presAssocID="{B59D5256-5491-4E26-90C1-839B11E07D52}" presName="diamond" presStyleLbl="bgShp" presStyleIdx="0" presStyleCnt="1"/>
      <dgm:spPr/>
    </dgm:pt>
    <dgm:pt modelId="{5236A5C6-DA29-4BB3-93D2-0BB9D4F3627C}" type="pres">
      <dgm:prSet presAssocID="{B59D5256-5491-4E26-90C1-839B11E07D52}" presName="quad1" presStyleLbl="node1" presStyleIdx="0" presStyleCnt="4" custScaleX="120280" custScaleY="100548" custLinFactNeighborX="-6294" custLinFactNeighborY="-901">
        <dgm:presLayoutVars>
          <dgm:chMax val="0"/>
          <dgm:chPref val="0"/>
          <dgm:bulletEnabled val="1"/>
        </dgm:presLayoutVars>
      </dgm:prSet>
      <dgm:spPr/>
    </dgm:pt>
    <dgm:pt modelId="{841439F6-4691-425B-A6FE-199EAF827039}" type="pres">
      <dgm:prSet presAssocID="{B59D5256-5491-4E26-90C1-839B11E07D52}" presName="quad2" presStyleLbl="node1" presStyleIdx="1" presStyleCnt="4" custScaleX="122549" custScaleY="99414" custLinFactNeighborX="14799" custLinFactNeighborY="-1468">
        <dgm:presLayoutVars>
          <dgm:chMax val="0"/>
          <dgm:chPref val="0"/>
          <dgm:bulletEnabled val="1"/>
        </dgm:presLayoutVars>
      </dgm:prSet>
      <dgm:spPr/>
    </dgm:pt>
    <dgm:pt modelId="{FC834657-83F4-44B4-A12D-DA64E12FB7B2}" type="pres">
      <dgm:prSet presAssocID="{B59D5256-5491-4E26-90C1-839B11E07D52}" presName="quad3" presStyleLbl="node1" presStyleIdx="2" presStyleCnt="4" custScaleX="116878" custScaleY="101630" custLinFactNeighborX="-4593" custLinFactNeighborY="0">
        <dgm:presLayoutVars>
          <dgm:chMax val="0"/>
          <dgm:chPref val="0"/>
          <dgm:bulletEnabled val="1"/>
        </dgm:presLayoutVars>
      </dgm:prSet>
      <dgm:spPr/>
    </dgm:pt>
    <dgm:pt modelId="{F20286EC-BE8F-4E4D-B838-31CFAD2DCCE2}" type="pres">
      <dgm:prSet presAssocID="{B59D5256-5491-4E26-90C1-839B11E07D52}" presName="quad4" presStyleLbl="node1" presStyleIdx="3" presStyleCnt="4" custScaleX="121415" custScaleY="101630" custLinFactNeighborX="13099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DD63CD22-4B7D-4DEE-B297-ED8B5DFB3421}" srcId="{B59D5256-5491-4E26-90C1-839B11E07D52}" destId="{FBF40F4B-B1AA-479A-8FBE-E4C69EF7142E}" srcOrd="0" destOrd="0" parTransId="{AC90F145-FC40-415A-AB99-56237B60CADB}" sibTransId="{27553EF1-8061-4216-A239-367CA39AFAA1}"/>
    <dgm:cxn modelId="{16B40E2B-A6DA-4FD2-BCAE-355460DA4F83}" srcId="{B59D5256-5491-4E26-90C1-839B11E07D52}" destId="{CA0FF3F8-1893-4ECF-AE74-B3BF82FA8B51}" srcOrd="3" destOrd="0" parTransId="{0E3BA00A-EF1A-432A-9380-F7FCDC5BDDD7}" sibTransId="{1F69858C-CBA6-4A2A-B04B-555C5183FF35}"/>
    <dgm:cxn modelId="{A60D3743-8F50-4E59-824D-C63635666295}" srcId="{B59D5256-5491-4E26-90C1-839B11E07D52}" destId="{2FE27986-C34D-41E0-9E67-52DA2CCECF2A}" srcOrd="1" destOrd="0" parTransId="{8F9FC411-8C5A-45AB-A36D-05E05C06094A}" sibTransId="{B790BDBE-0A56-480A-800F-0C4371DA918A}"/>
    <dgm:cxn modelId="{9D3FE763-E961-400D-A00B-20653024F2FC}" type="presOf" srcId="{FBF40F4B-B1AA-479A-8FBE-E4C69EF7142E}" destId="{5236A5C6-DA29-4BB3-93D2-0BB9D4F3627C}" srcOrd="0" destOrd="0" presId="urn:microsoft.com/office/officeart/2005/8/layout/matrix3"/>
    <dgm:cxn modelId="{40436869-1CE8-4222-A1C8-5F12BB81A959}" type="presOf" srcId="{CA0FF3F8-1893-4ECF-AE74-B3BF82FA8B51}" destId="{F20286EC-BE8F-4E4D-B838-31CFAD2DCCE2}" srcOrd="0" destOrd="0" presId="urn:microsoft.com/office/officeart/2005/8/layout/matrix3"/>
    <dgm:cxn modelId="{F4C48E76-6315-4209-BB10-C81522B11681}" srcId="{B59D5256-5491-4E26-90C1-839B11E07D52}" destId="{85811DD0-2DE1-498A-AB72-AD280AF0A931}" srcOrd="2" destOrd="0" parTransId="{9024FC21-0CB9-4966-9840-1817EB6839FF}" sibTransId="{D4BDCE18-3075-447C-A106-0D808837BB6C}"/>
    <dgm:cxn modelId="{28E958E0-5C19-4B05-A0B6-1A079BBB2CA7}" type="presOf" srcId="{B59D5256-5491-4E26-90C1-839B11E07D52}" destId="{6FBE217E-0494-4322-9626-A6C263C17878}" srcOrd="0" destOrd="0" presId="urn:microsoft.com/office/officeart/2005/8/layout/matrix3"/>
    <dgm:cxn modelId="{B5BFBBE8-371F-4A7B-8A7C-7AAEF8B61E63}" type="presOf" srcId="{85811DD0-2DE1-498A-AB72-AD280AF0A931}" destId="{FC834657-83F4-44B4-A12D-DA64E12FB7B2}" srcOrd="0" destOrd="0" presId="urn:microsoft.com/office/officeart/2005/8/layout/matrix3"/>
    <dgm:cxn modelId="{0AA851EB-3899-4650-8CEE-F9E40D1D1B59}" type="presOf" srcId="{2FE27986-C34D-41E0-9E67-52DA2CCECF2A}" destId="{841439F6-4691-425B-A6FE-199EAF827039}" srcOrd="0" destOrd="0" presId="urn:microsoft.com/office/officeart/2005/8/layout/matrix3"/>
    <dgm:cxn modelId="{4F79901C-AA6B-4C73-8D60-EFAD68EB794F}" type="presParOf" srcId="{6FBE217E-0494-4322-9626-A6C263C17878}" destId="{0AF4937D-D68E-4700-AB7B-C17E5B2D08A8}" srcOrd="0" destOrd="0" presId="urn:microsoft.com/office/officeart/2005/8/layout/matrix3"/>
    <dgm:cxn modelId="{0A9E1239-E7E7-4455-93F2-3B987D2E9B98}" type="presParOf" srcId="{6FBE217E-0494-4322-9626-A6C263C17878}" destId="{5236A5C6-DA29-4BB3-93D2-0BB9D4F3627C}" srcOrd="1" destOrd="0" presId="urn:microsoft.com/office/officeart/2005/8/layout/matrix3"/>
    <dgm:cxn modelId="{88CA0887-6E73-43E0-8BA8-B8140446AA54}" type="presParOf" srcId="{6FBE217E-0494-4322-9626-A6C263C17878}" destId="{841439F6-4691-425B-A6FE-199EAF827039}" srcOrd="2" destOrd="0" presId="urn:microsoft.com/office/officeart/2005/8/layout/matrix3"/>
    <dgm:cxn modelId="{FB980145-6573-4A18-B92C-C57A17CF8082}" type="presParOf" srcId="{6FBE217E-0494-4322-9626-A6C263C17878}" destId="{FC834657-83F4-44B4-A12D-DA64E12FB7B2}" srcOrd="3" destOrd="0" presId="urn:microsoft.com/office/officeart/2005/8/layout/matrix3"/>
    <dgm:cxn modelId="{753B07E4-ADCF-473A-AA5D-274CCB0F1E46}" type="presParOf" srcId="{6FBE217E-0494-4322-9626-A6C263C17878}" destId="{F20286EC-BE8F-4E4D-B838-31CFAD2DCCE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335588-A441-4592-B282-160F4A68154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6F854F1-EC86-4F6A-8BD1-471CDA956542}">
      <dgm:prSet/>
      <dgm:spPr/>
      <dgm:t>
        <a:bodyPr/>
        <a:lstStyle/>
        <a:p>
          <a:r>
            <a:rPr lang="en-US" dirty="0"/>
            <a:t>Department budget has grown in alignment with rising service delivery</a:t>
          </a:r>
        </a:p>
      </dgm:t>
    </dgm:pt>
    <dgm:pt modelId="{A8B6E65B-F922-46EE-ACFB-64EDC8972C09}" type="parTrans" cxnId="{A839A25D-98D7-4948-9A24-D584121F4381}">
      <dgm:prSet/>
      <dgm:spPr/>
      <dgm:t>
        <a:bodyPr/>
        <a:lstStyle/>
        <a:p>
          <a:endParaRPr lang="en-US"/>
        </a:p>
      </dgm:t>
    </dgm:pt>
    <dgm:pt modelId="{CAC5FFB6-55A3-48F8-8C6B-E768DE00B1B4}" type="sibTrans" cxnId="{A839A25D-98D7-4948-9A24-D584121F4381}">
      <dgm:prSet/>
      <dgm:spPr/>
      <dgm:t>
        <a:bodyPr/>
        <a:lstStyle/>
        <a:p>
          <a:endParaRPr lang="en-US"/>
        </a:p>
      </dgm:t>
    </dgm:pt>
    <dgm:pt modelId="{3E4A5A17-EB6B-4D5E-B81A-387E74DF5118}">
      <dgm:prSet/>
      <dgm:spPr/>
      <dgm:t>
        <a:bodyPr/>
        <a:lstStyle/>
        <a:p>
          <a:r>
            <a:rPr lang="en-US"/>
            <a:t>Upfront IGT contributions increased due to higher Medi-Cal service volume</a:t>
          </a:r>
        </a:p>
      </dgm:t>
    </dgm:pt>
    <dgm:pt modelId="{18EE8DFC-1148-4AE3-BE8A-A35FA17A03B6}" type="parTrans" cxnId="{00820E10-041F-4DA5-B69A-476FB75B7AF4}">
      <dgm:prSet/>
      <dgm:spPr/>
      <dgm:t>
        <a:bodyPr/>
        <a:lstStyle/>
        <a:p>
          <a:endParaRPr lang="en-US"/>
        </a:p>
      </dgm:t>
    </dgm:pt>
    <dgm:pt modelId="{6FE10456-61D5-47B7-B418-CE98720C5C68}" type="sibTrans" cxnId="{00820E10-041F-4DA5-B69A-476FB75B7AF4}">
      <dgm:prSet/>
      <dgm:spPr/>
      <dgm:t>
        <a:bodyPr/>
        <a:lstStyle/>
        <a:p>
          <a:endParaRPr lang="en-US"/>
        </a:p>
      </dgm:t>
    </dgm:pt>
    <dgm:pt modelId="{FC5F2F29-3AB3-497F-8831-FB1E4E74F429}">
      <dgm:prSet/>
      <dgm:spPr/>
      <dgm:t>
        <a:bodyPr/>
        <a:lstStyle/>
        <a:p>
          <a:r>
            <a:rPr lang="en-US"/>
            <a:t>Continued billing activity ensures future revenue growth</a:t>
          </a:r>
        </a:p>
      </dgm:t>
    </dgm:pt>
    <dgm:pt modelId="{76238D4A-DE8C-46FD-BEFF-6F586C0C6551}" type="parTrans" cxnId="{C2F8DD2B-1BC3-4910-AA55-1E647EC69EF1}">
      <dgm:prSet/>
      <dgm:spPr/>
      <dgm:t>
        <a:bodyPr/>
        <a:lstStyle/>
        <a:p>
          <a:endParaRPr lang="en-US"/>
        </a:p>
      </dgm:t>
    </dgm:pt>
    <dgm:pt modelId="{8A4E3D79-C9C9-4BF5-821E-D5AB48A31DAF}" type="sibTrans" cxnId="{C2F8DD2B-1BC3-4910-AA55-1E647EC69EF1}">
      <dgm:prSet/>
      <dgm:spPr/>
      <dgm:t>
        <a:bodyPr/>
        <a:lstStyle/>
        <a:p>
          <a:endParaRPr lang="en-US"/>
        </a:p>
      </dgm:t>
    </dgm:pt>
    <dgm:pt modelId="{2FE937F7-8D16-432E-AEAC-E03BAC6593A1}">
      <dgm:prSet/>
      <dgm:spPr/>
      <dgm:t>
        <a:bodyPr/>
        <a:lstStyle/>
        <a:p>
          <a:r>
            <a:rPr lang="en-US"/>
            <a:t>Strategic use of resources reflects a proactive approach to long-term community needs</a:t>
          </a:r>
        </a:p>
      </dgm:t>
    </dgm:pt>
    <dgm:pt modelId="{8A07E541-4D53-4B6E-B0EE-CD1E556084B5}" type="parTrans" cxnId="{5F7DDCD6-F5A5-4795-8825-4F32D467F972}">
      <dgm:prSet/>
      <dgm:spPr/>
      <dgm:t>
        <a:bodyPr/>
        <a:lstStyle/>
        <a:p>
          <a:endParaRPr lang="en-US"/>
        </a:p>
      </dgm:t>
    </dgm:pt>
    <dgm:pt modelId="{A679EE92-8438-44E1-A2EA-EAC9A9E24E31}" type="sibTrans" cxnId="{5F7DDCD6-F5A5-4795-8825-4F32D467F972}">
      <dgm:prSet/>
      <dgm:spPr/>
      <dgm:t>
        <a:bodyPr/>
        <a:lstStyle/>
        <a:p>
          <a:endParaRPr lang="en-US"/>
        </a:p>
      </dgm:t>
    </dgm:pt>
    <dgm:pt modelId="{0CE30847-9842-4FFE-B0CC-77A58B768B34}" type="pres">
      <dgm:prSet presAssocID="{39335588-A441-4592-B282-160F4A68154B}" presName="root" presStyleCnt="0">
        <dgm:presLayoutVars>
          <dgm:dir/>
          <dgm:resizeHandles val="exact"/>
        </dgm:presLayoutVars>
      </dgm:prSet>
      <dgm:spPr/>
    </dgm:pt>
    <dgm:pt modelId="{801EF3A3-7762-4833-A7DA-BE259AD025E1}" type="pres">
      <dgm:prSet presAssocID="{F6F854F1-EC86-4F6A-8BD1-471CDA956542}" presName="compNode" presStyleCnt="0"/>
      <dgm:spPr/>
    </dgm:pt>
    <dgm:pt modelId="{C7E0AAA9-92FF-41C9-BBE0-EE9A2BE75613}" type="pres">
      <dgm:prSet presAssocID="{F6F854F1-EC86-4F6A-8BD1-471CDA956542}" presName="bgRect" presStyleLbl="bgShp" presStyleIdx="0" presStyleCnt="4"/>
      <dgm:spPr/>
    </dgm:pt>
    <dgm:pt modelId="{CBDD8578-A1A8-4B39-A21A-147322C92F8D}" type="pres">
      <dgm:prSet presAssocID="{F6F854F1-EC86-4F6A-8BD1-471CDA95654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A0C522E6-D7DA-4E36-AB04-BFBB0C69409F}" type="pres">
      <dgm:prSet presAssocID="{F6F854F1-EC86-4F6A-8BD1-471CDA956542}" presName="spaceRect" presStyleCnt="0"/>
      <dgm:spPr/>
    </dgm:pt>
    <dgm:pt modelId="{37A49DD8-5AE5-48D4-A4DC-BFF9F9A9A8CF}" type="pres">
      <dgm:prSet presAssocID="{F6F854F1-EC86-4F6A-8BD1-471CDA956542}" presName="parTx" presStyleLbl="revTx" presStyleIdx="0" presStyleCnt="4">
        <dgm:presLayoutVars>
          <dgm:chMax val="0"/>
          <dgm:chPref val="0"/>
        </dgm:presLayoutVars>
      </dgm:prSet>
      <dgm:spPr/>
    </dgm:pt>
    <dgm:pt modelId="{95C27A59-9F6B-4934-89F3-39F16ECD0D65}" type="pres">
      <dgm:prSet presAssocID="{CAC5FFB6-55A3-48F8-8C6B-E768DE00B1B4}" presName="sibTrans" presStyleCnt="0"/>
      <dgm:spPr/>
    </dgm:pt>
    <dgm:pt modelId="{46B20C26-97F4-4410-9FE6-65EE0D1398FE}" type="pres">
      <dgm:prSet presAssocID="{3E4A5A17-EB6B-4D5E-B81A-387E74DF5118}" presName="compNode" presStyleCnt="0"/>
      <dgm:spPr/>
    </dgm:pt>
    <dgm:pt modelId="{581ADD7F-0DD0-4C3F-BD49-7300A68AFAA4}" type="pres">
      <dgm:prSet presAssocID="{3E4A5A17-EB6B-4D5E-B81A-387E74DF5118}" presName="bgRect" presStyleLbl="bgShp" presStyleIdx="1" presStyleCnt="4"/>
      <dgm:spPr/>
    </dgm:pt>
    <dgm:pt modelId="{3410EBDD-670D-4132-9086-05F7678297BC}" type="pres">
      <dgm:prSet presAssocID="{3E4A5A17-EB6B-4D5E-B81A-387E74DF511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BC02BE25-F24A-4567-8729-89A830333B7E}" type="pres">
      <dgm:prSet presAssocID="{3E4A5A17-EB6B-4D5E-B81A-387E74DF5118}" presName="spaceRect" presStyleCnt="0"/>
      <dgm:spPr/>
    </dgm:pt>
    <dgm:pt modelId="{EB0DB825-D535-4933-8672-2E74C4353BD4}" type="pres">
      <dgm:prSet presAssocID="{3E4A5A17-EB6B-4D5E-B81A-387E74DF5118}" presName="parTx" presStyleLbl="revTx" presStyleIdx="1" presStyleCnt="4">
        <dgm:presLayoutVars>
          <dgm:chMax val="0"/>
          <dgm:chPref val="0"/>
        </dgm:presLayoutVars>
      </dgm:prSet>
      <dgm:spPr/>
    </dgm:pt>
    <dgm:pt modelId="{0B4B6056-08CC-4ED8-B9E2-5A3B92415BC5}" type="pres">
      <dgm:prSet presAssocID="{6FE10456-61D5-47B7-B418-CE98720C5C68}" presName="sibTrans" presStyleCnt="0"/>
      <dgm:spPr/>
    </dgm:pt>
    <dgm:pt modelId="{76476B75-0BE4-47B2-B1A0-3F700BCF203D}" type="pres">
      <dgm:prSet presAssocID="{FC5F2F29-3AB3-497F-8831-FB1E4E74F429}" presName="compNode" presStyleCnt="0"/>
      <dgm:spPr/>
    </dgm:pt>
    <dgm:pt modelId="{5153727E-39E0-4455-BCA8-235FE367A871}" type="pres">
      <dgm:prSet presAssocID="{FC5F2F29-3AB3-497F-8831-FB1E4E74F429}" presName="bgRect" presStyleLbl="bgShp" presStyleIdx="2" presStyleCnt="4"/>
      <dgm:spPr/>
    </dgm:pt>
    <dgm:pt modelId="{E97EF288-6F11-4D56-A554-2FCBD44FBE29}" type="pres">
      <dgm:prSet presAssocID="{FC5F2F29-3AB3-497F-8831-FB1E4E74F42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46A51116-F3BE-4801-8174-44F923BF1436}" type="pres">
      <dgm:prSet presAssocID="{FC5F2F29-3AB3-497F-8831-FB1E4E74F429}" presName="spaceRect" presStyleCnt="0"/>
      <dgm:spPr/>
    </dgm:pt>
    <dgm:pt modelId="{F5F641E2-82DC-46CE-812B-4154A43EAC14}" type="pres">
      <dgm:prSet presAssocID="{FC5F2F29-3AB3-497F-8831-FB1E4E74F429}" presName="parTx" presStyleLbl="revTx" presStyleIdx="2" presStyleCnt="4">
        <dgm:presLayoutVars>
          <dgm:chMax val="0"/>
          <dgm:chPref val="0"/>
        </dgm:presLayoutVars>
      </dgm:prSet>
      <dgm:spPr/>
    </dgm:pt>
    <dgm:pt modelId="{A4E7E84D-6492-4882-8392-03FD076C1450}" type="pres">
      <dgm:prSet presAssocID="{8A4E3D79-C9C9-4BF5-821E-D5AB48A31DAF}" presName="sibTrans" presStyleCnt="0"/>
      <dgm:spPr/>
    </dgm:pt>
    <dgm:pt modelId="{E72C5055-BF38-4254-9735-EAE3C1A3DBA9}" type="pres">
      <dgm:prSet presAssocID="{2FE937F7-8D16-432E-AEAC-E03BAC6593A1}" presName="compNode" presStyleCnt="0"/>
      <dgm:spPr/>
    </dgm:pt>
    <dgm:pt modelId="{9ABBC368-1B3C-422D-ADEA-02A5264F5E4F}" type="pres">
      <dgm:prSet presAssocID="{2FE937F7-8D16-432E-AEAC-E03BAC6593A1}" presName="bgRect" presStyleLbl="bgShp" presStyleIdx="3" presStyleCnt="4"/>
      <dgm:spPr/>
    </dgm:pt>
    <dgm:pt modelId="{2583192F-7393-4085-B733-F951ACA3E242}" type="pres">
      <dgm:prSet presAssocID="{2FE937F7-8D16-432E-AEAC-E03BAC6593A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1CDD13BA-FC85-43AE-8CB2-C5629A5CA0BF}" type="pres">
      <dgm:prSet presAssocID="{2FE937F7-8D16-432E-AEAC-E03BAC6593A1}" presName="spaceRect" presStyleCnt="0"/>
      <dgm:spPr/>
    </dgm:pt>
    <dgm:pt modelId="{849A1134-92D9-49FD-854B-FF7782AB9B45}" type="pres">
      <dgm:prSet presAssocID="{2FE937F7-8D16-432E-AEAC-E03BAC6593A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0820E10-041F-4DA5-B69A-476FB75B7AF4}" srcId="{39335588-A441-4592-B282-160F4A68154B}" destId="{3E4A5A17-EB6B-4D5E-B81A-387E74DF5118}" srcOrd="1" destOrd="0" parTransId="{18EE8DFC-1148-4AE3-BE8A-A35FA17A03B6}" sibTransId="{6FE10456-61D5-47B7-B418-CE98720C5C68}"/>
    <dgm:cxn modelId="{C2F8DD2B-1BC3-4910-AA55-1E647EC69EF1}" srcId="{39335588-A441-4592-B282-160F4A68154B}" destId="{FC5F2F29-3AB3-497F-8831-FB1E4E74F429}" srcOrd="2" destOrd="0" parTransId="{76238D4A-DE8C-46FD-BEFF-6F586C0C6551}" sibTransId="{8A4E3D79-C9C9-4BF5-821E-D5AB48A31DAF}"/>
    <dgm:cxn modelId="{613E4236-8F41-4725-8080-E5B409956865}" type="presOf" srcId="{3E4A5A17-EB6B-4D5E-B81A-387E74DF5118}" destId="{EB0DB825-D535-4933-8672-2E74C4353BD4}" srcOrd="0" destOrd="0" presId="urn:microsoft.com/office/officeart/2018/2/layout/IconVerticalSolidList"/>
    <dgm:cxn modelId="{A839A25D-98D7-4948-9A24-D584121F4381}" srcId="{39335588-A441-4592-B282-160F4A68154B}" destId="{F6F854F1-EC86-4F6A-8BD1-471CDA956542}" srcOrd="0" destOrd="0" parTransId="{A8B6E65B-F922-46EE-ACFB-64EDC8972C09}" sibTransId="{CAC5FFB6-55A3-48F8-8C6B-E768DE00B1B4}"/>
    <dgm:cxn modelId="{41256542-792A-4916-B79F-AA7AE82F68C8}" type="presOf" srcId="{F6F854F1-EC86-4F6A-8BD1-471CDA956542}" destId="{37A49DD8-5AE5-48D4-A4DC-BFF9F9A9A8CF}" srcOrd="0" destOrd="0" presId="urn:microsoft.com/office/officeart/2018/2/layout/IconVerticalSolidList"/>
    <dgm:cxn modelId="{E206ED69-B70B-4BB8-9AA2-19ECE9039CE3}" type="presOf" srcId="{FC5F2F29-3AB3-497F-8831-FB1E4E74F429}" destId="{F5F641E2-82DC-46CE-812B-4154A43EAC14}" srcOrd="0" destOrd="0" presId="urn:microsoft.com/office/officeart/2018/2/layout/IconVerticalSolidList"/>
    <dgm:cxn modelId="{2198B0C0-F9AB-4C76-AE8D-50F96D3F4A51}" type="presOf" srcId="{2FE937F7-8D16-432E-AEAC-E03BAC6593A1}" destId="{849A1134-92D9-49FD-854B-FF7782AB9B45}" srcOrd="0" destOrd="0" presId="urn:microsoft.com/office/officeart/2018/2/layout/IconVerticalSolidList"/>
    <dgm:cxn modelId="{5F7DDCD6-F5A5-4795-8825-4F32D467F972}" srcId="{39335588-A441-4592-B282-160F4A68154B}" destId="{2FE937F7-8D16-432E-AEAC-E03BAC6593A1}" srcOrd="3" destOrd="0" parTransId="{8A07E541-4D53-4B6E-B0EE-CD1E556084B5}" sibTransId="{A679EE92-8438-44E1-A2EA-EAC9A9E24E31}"/>
    <dgm:cxn modelId="{85EA96F9-AA4A-4987-B339-2370C8C1F315}" type="presOf" srcId="{39335588-A441-4592-B282-160F4A68154B}" destId="{0CE30847-9842-4FFE-B0CC-77A58B768B34}" srcOrd="0" destOrd="0" presId="urn:microsoft.com/office/officeart/2018/2/layout/IconVerticalSolidList"/>
    <dgm:cxn modelId="{B60DDC69-7A27-4BEB-B7A9-3FCAB700EDC4}" type="presParOf" srcId="{0CE30847-9842-4FFE-B0CC-77A58B768B34}" destId="{801EF3A3-7762-4833-A7DA-BE259AD025E1}" srcOrd="0" destOrd="0" presId="urn:microsoft.com/office/officeart/2018/2/layout/IconVerticalSolidList"/>
    <dgm:cxn modelId="{C8889FA0-773F-4A3D-A36B-15A66427FB1F}" type="presParOf" srcId="{801EF3A3-7762-4833-A7DA-BE259AD025E1}" destId="{C7E0AAA9-92FF-41C9-BBE0-EE9A2BE75613}" srcOrd="0" destOrd="0" presId="urn:microsoft.com/office/officeart/2018/2/layout/IconVerticalSolidList"/>
    <dgm:cxn modelId="{46C287F8-D683-441B-899F-4F83F0B86FC6}" type="presParOf" srcId="{801EF3A3-7762-4833-A7DA-BE259AD025E1}" destId="{CBDD8578-A1A8-4B39-A21A-147322C92F8D}" srcOrd="1" destOrd="0" presId="urn:microsoft.com/office/officeart/2018/2/layout/IconVerticalSolidList"/>
    <dgm:cxn modelId="{1AD1A0C0-DD47-4454-8169-97626E42E329}" type="presParOf" srcId="{801EF3A3-7762-4833-A7DA-BE259AD025E1}" destId="{A0C522E6-D7DA-4E36-AB04-BFBB0C69409F}" srcOrd="2" destOrd="0" presId="urn:microsoft.com/office/officeart/2018/2/layout/IconVerticalSolidList"/>
    <dgm:cxn modelId="{3F8833D6-EFBC-461F-B38C-79065314BF1E}" type="presParOf" srcId="{801EF3A3-7762-4833-A7DA-BE259AD025E1}" destId="{37A49DD8-5AE5-48D4-A4DC-BFF9F9A9A8CF}" srcOrd="3" destOrd="0" presId="urn:microsoft.com/office/officeart/2018/2/layout/IconVerticalSolidList"/>
    <dgm:cxn modelId="{7EE5D731-5CB2-4AE3-8D2E-A92106957E86}" type="presParOf" srcId="{0CE30847-9842-4FFE-B0CC-77A58B768B34}" destId="{95C27A59-9F6B-4934-89F3-39F16ECD0D65}" srcOrd="1" destOrd="0" presId="urn:microsoft.com/office/officeart/2018/2/layout/IconVerticalSolidList"/>
    <dgm:cxn modelId="{3CD93A7A-4BC1-4435-8E20-BC4670396489}" type="presParOf" srcId="{0CE30847-9842-4FFE-B0CC-77A58B768B34}" destId="{46B20C26-97F4-4410-9FE6-65EE0D1398FE}" srcOrd="2" destOrd="0" presId="urn:microsoft.com/office/officeart/2018/2/layout/IconVerticalSolidList"/>
    <dgm:cxn modelId="{34DE8E9C-39AF-41CA-BF3B-41D64E749477}" type="presParOf" srcId="{46B20C26-97F4-4410-9FE6-65EE0D1398FE}" destId="{581ADD7F-0DD0-4C3F-BD49-7300A68AFAA4}" srcOrd="0" destOrd="0" presId="urn:microsoft.com/office/officeart/2018/2/layout/IconVerticalSolidList"/>
    <dgm:cxn modelId="{36CA0C23-3ACE-4FD2-8429-93B0C1D34BE2}" type="presParOf" srcId="{46B20C26-97F4-4410-9FE6-65EE0D1398FE}" destId="{3410EBDD-670D-4132-9086-05F7678297BC}" srcOrd="1" destOrd="0" presId="urn:microsoft.com/office/officeart/2018/2/layout/IconVerticalSolidList"/>
    <dgm:cxn modelId="{738D4821-622A-4AE4-913A-81B4427BFDD7}" type="presParOf" srcId="{46B20C26-97F4-4410-9FE6-65EE0D1398FE}" destId="{BC02BE25-F24A-4567-8729-89A830333B7E}" srcOrd="2" destOrd="0" presId="urn:microsoft.com/office/officeart/2018/2/layout/IconVerticalSolidList"/>
    <dgm:cxn modelId="{72390D30-4399-4BF9-8851-41195B1640A3}" type="presParOf" srcId="{46B20C26-97F4-4410-9FE6-65EE0D1398FE}" destId="{EB0DB825-D535-4933-8672-2E74C4353BD4}" srcOrd="3" destOrd="0" presId="urn:microsoft.com/office/officeart/2018/2/layout/IconVerticalSolidList"/>
    <dgm:cxn modelId="{43F735DC-8BCA-4CAB-9A6F-20CDAB9D8834}" type="presParOf" srcId="{0CE30847-9842-4FFE-B0CC-77A58B768B34}" destId="{0B4B6056-08CC-4ED8-B9E2-5A3B92415BC5}" srcOrd="3" destOrd="0" presId="urn:microsoft.com/office/officeart/2018/2/layout/IconVerticalSolidList"/>
    <dgm:cxn modelId="{7C911182-20B1-445E-82D3-EEC0A46DFFBE}" type="presParOf" srcId="{0CE30847-9842-4FFE-B0CC-77A58B768B34}" destId="{76476B75-0BE4-47B2-B1A0-3F700BCF203D}" srcOrd="4" destOrd="0" presId="urn:microsoft.com/office/officeart/2018/2/layout/IconVerticalSolidList"/>
    <dgm:cxn modelId="{399211D2-00A3-457A-9A9F-19F14CDDEBAA}" type="presParOf" srcId="{76476B75-0BE4-47B2-B1A0-3F700BCF203D}" destId="{5153727E-39E0-4455-BCA8-235FE367A871}" srcOrd="0" destOrd="0" presId="urn:microsoft.com/office/officeart/2018/2/layout/IconVerticalSolidList"/>
    <dgm:cxn modelId="{221CD3F6-DF1C-4302-A6C8-0A2A7BA43451}" type="presParOf" srcId="{76476B75-0BE4-47B2-B1A0-3F700BCF203D}" destId="{E97EF288-6F11-4D56-A554-2FCBD44FBE29}" srcOrd="1" destOrd="0" presId="urn:microsoft.com/office/officeart/2018/2/layout/IconVerticalSolidList"/>
    <dgm:cxn modelId="{B7FE07AB-B03A-4393-AF4D-3B9280B1AD99}" type="presParOf" srcId="{76476B75-0BE4-47B2-B1A0-3F700BCF203D}" destId="{46A51116-F3BE-4801-8174-44F923BF1436}" srcOrd="2" destOrd="0" presId="urn:microsoft.com/office/officeart/2018/2/layout/IconVerticalSolidList"/>
    <dgm:cxn modelId="{B2C45294-0759-434D-B9B9-4EB865EF7EC5}" type="presParOf" srcId="{76476B75-0BE4-47B2-B1A0-3F700BCF203D}" destId="{F5F641E2-82DC-46CE-812B-4154A43EAC14}" srcOrd="3" destOrd="0" presId="urn:microsoft.com/office/officeart/2018/2/layout/IconVerticalSolidList"/>
    <dgm:cxn modelId="{B4494B61-87CA-441C-9E2A-2DBA084E20AF}" type="presParOf" srcId="{0CE30847-9842-4FFE-B0CC-77A58B768B34}" destId="{A4E7E84D-6492-4882-8392-03FD076C1450}" srcOrd="5" destOrd="0" presId="urn:microsoft.com/office/officeart/2018/2/layout/IconVerticalSolidList"/>
    <dgm:cxn modelId="{C453276D-E243-4875-BDB1-69906D6D5034}" type="presParOf" srcId="{0CE30847-9842-4FFE-B0CC-77A58B768B34}" destId="{E72C5055-BF38-4254-9735-EAE3C1A3DBA9}" srcOrd="6" destOrd="0" presId="urn:microsoft.com/office/officeart/2018/2/layout/IconVerticalSolidList"/>
    <dgm:cxn modelId="{0F5C91C6-D1EA-4162-AB46-8C356536CC5A}" type="presParOf" srcId="{E72C5055-BF38-4254-9735-EAE3C1A3DBA9}" destId="{9ABBC368-1B3C-422D-ADEA-02A5264F5E4F}" srcOrd="0" destOrd="0" presId="urn:microsoft.com/office/officeart/2018/2/layout/IconVerticalSolidList"/>
    <dgm:cxn modelId="{0881EAD7-0085-433F-A016-D95548329546}" type="presParOf" srcId="{E72C5055-BF38-4254-9735-EAE3C1A3DBA9}" destId="{2583192F-7393-4085-B733-F951ACA3E242}" srcOrd="1" destOrd="0" presId="urn:microsoft.com/office/officeart/2018/2/layout/IconVerticalSolidList"/>
    <dgm:cxn modelId="{EF9A0453-6C0F-4622-A084-CE9EFB9667D9}" type="presParOf" srcId="{E72C5055-BF38-4254-9735-EAE3C1A3DBA9}" destId="{1CDD13BA-FC85-43AE-8CB2-C5629A5CA0BF}" srcOrd="2" destOrd="0" presId="urn:microsoft.com/office/officeart/2018/2/layout/IconVerticalSolidList"/>
    <dgm:cxn modelId="{DD712C03-CB0E-45CB-8C89-1E8866FECCB4}" type="presParOf" srcId="{E72C5055-BF38-4254-9735-EAE3C1A3DBA9}" destId="{849A1134-92D9-49FD-854B-FF7782AB9B4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987602-A621-4A26-B053-DDF06A802F6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893464C-8D57-4504-9A0E-E0A4686E3FD1}">
      <dgm:prSet/>
      <dgm:spPr/>
      <dgm:t>
        <a:bodyPr/>
        <a:lstStyle/>
        <a:p>
          <a:r>
            <a:rPr lang="en-US"/>
            <a:t>Offset cash flow disruptions caused by the pause in State payments</a:t>
          </a:r>
        </a:p>
      </dgm:t>
    </dgm:pt>
    <dgm:pt modelId="{7A578786-F55D-498A-B39A-F8688067693E}" type="parTrans" cxnId="{2F6D6F91-526D-40B5-8C89-7B7C925D1E21}">
      <dgm:prSet/>
      <dgm:spPr/>
      <dgm:t>
        <a:bodyPr/>
        <a:lstStyle/>
        <a:p>
          <a:endParaRPr lang="en-US"/>
        </a:p>
      </dgm:t>
    </dgm:pt>
    <dgm:pt modelId="{C8B96F01-82E1-403C-85F8-751FA957D01F}" type="sibTrans" cxnId="{2F6D6F91-526D-40B5-8C89-7B7C925D1E21}">
      <dgm:prSet/>
      <dgm:spPr/>
      <dgm:t>
        <a:bodyPr/>
        <a:lstStyle/>
        <a:p>
          <a:endParaRPr lang="en-US"/>
        </a:p>
      </dgm:t>
    </dgm:pt>
    <dgm:pt modelId="{037D9BBA-5F5F-4293-8491-BD71F7E1D633}">
      <dgm:prSet/>
      <dgm:spPr/>
      <dgm:t>
        <a:bodyPr/>
        <a:lstStyle/>
        <a:p>
          <a:r>
            <a:rPr lang="en-US"/>
            <a:t>Preserve fiscal stability to ensure timely provider payments</a:t>
          </a:r>
        </a:p>
      </dgm:t>
    </dgm:pt>
    <dgm:pt modelId="{E5A44029-F1FC-4546-A917-34BBF1606064}" type="parTrans" cxnId="{1C135A91-0E75-4572-A83D-D51DBC5D0FDB}">
      <dgm:prSet/>
      <dgm:spPr/>
      <dgm:t>
        <a:bodyPr/>
        <a:lstStyle/>
        <a:p>
          <a:endParaRPr lang="en-US"/>
        </a:p>
      </dgm:t>
    </dgm:pt>
    <dgm:pt modelId="{4FCD1974-CCF3-4E4B-9B12-BF0CD45C0A33}" type="sibTrans" cxnId="{1C135A91-0E75-4572-A83D-D51DBC5D0FDB}">
      <dgm:prSet/>
      <dgm:spPr/>
      <dgm:t>
        <a:bodyPr/>
        <a:lstStyle/>
        <a:p>
          <a:endParaRPr lang="en-US"/>
        </a:p>
      </dgm:t>
    </dgm:pt>
    <dgm:pt modelId="{44AD4F29-13EC-4822-8E88-3115E9E15F16}">
      <dgm:prSet/>
      <dgm:spPr/>
      <dgm:t>
        <a:bodyPr/>
        <a:lstStyle/>
        <a:p>
          <a:r>
            <a:rPr lang="en-US"/>
            <a:t>Maintain uninterrupted delivery of client services despite delayed reimbursements</a:t>
          </a:r>
        </a:p>
      </dgm:t>
    </dgm:pt>
    <dgm:pt modelId="{73F134CF-86DE-4465-870E-1B683B60F781}" type="parTrans" cxnId="{1C58E5B2-3868-42C5-8A22-FE082D26F3B8}">
      <dgm:prSet/>
      <dgm:spPr/>
      <dgm:t>
        <a:bodyPr/>
        <a:lstStyle/>
        <a:p>
          <a:endParaRPr lang="en-US"/>
        </a:p>
      </dgm:t>
    </dgm:pt>
    <dgm:pt modelId="{906077EA-C59F-4A93-BDB1-813435D0E036}" type="sibTrans" cxnId="{1C58E5B2-3868-42C5-8A22-FE082D26F3B8}">
      <dgm:prSet/>
      <dgm:spPr/>
      <dgm:t>
        <a:bodyPr/>
        <a:lstStyle/>
        <a:p>
          <a:endParaRPr lang="en-US"/>
        </a:p>
      </dgm:t>
    </dgm:pt>
    <dgm:pt modelId="{20F05AB0-59EF-4303-8A6E-8878630CD342}" type="pres">
      <dgm:prSet presAssocID="{A8987602-A621-4A26-B053-DDF06A802F68}" presName="root" presStyleCnt="0">
        <dgm:presLayoutVars>
          <dgm:dir/>
          <dgm:resizeHandles val="exact"/>
        </dgm:presLayoutVars>
      </dgm:prSet>
      <dgm:spPr/>
    </dgm:pt>
    <dgm:pt modelId="{56804D09-1625-4AE7-97B1-8569B4C12F83}" type="pres">
      <dgm:prSet presAssocID="{B893464C-8D57-4504-9A0E-E0A4686E3FD1}" presName="compNode" presStyleCnt="0"/>
      <dgm:spPr/>
    </dgm:pt>
    <dgm:pt modelId="{BDE56CDF-BBC6-4FE3-BAED-161910B666F0}" type="pres">
      <dgm:prSet presAssocID="{B893464C-8D57-4504-9A0E-E0A4686E3FD1}" presName="bgRect" presStyleLbl="bgShp" presStyleIdx="0" presStyleCnt="3"/>
      <dgm:spPr/>
    </dgm:pt>
    <dgm:pt modelId="{06D0D35B-6D29-481C-94B3-BBEC26129F66}" type="pres">
      <dgm:prSet presAssocID="{B893464C-8D57-4504-9A0E-E0A4686E3FD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6D7428E-2B7E-459C-A33B-025C3AA2F6F7}" type="pres">
      <dgm:prSet presAssocID="{B893464C-8D57-4504-9A0E-E0A4686E3FD1}" presName="spaceRect" presStyleCnt="0"/>
      <dgm:spPr/>
    </dgm:pt>
    <dgm:pt modelId="{927FCCC3-97A8-4CA1-986B-5B07A88210ED}" type="pres">
      <dgm:prSet presAssocID="{B893464C-8D57-4504-9A0E-E0A4686E3FD1}" presName="parTx" presStyleLbl="revTx" presStyleIdx="0" presStyleCnt="3">
        <dgm:presLayoutVars>
          <dgm:chMax val="0"/>
          <dgm:chPref val="0"/>
        </dgm:presLayoutVars>
      </dgm:prSet>
      <dgm:spPr/>
    </dgm:pt>
    <dgm:pt modelId="{7416E60D-D969-48FD-A731-1A8D9EB3BB5D}" type="pres">
      <dgm:prSet presAssocID="{C8B96F01-82E1-403C-85F8-751FA957D01F}" presName="sibTrans" presStyleCnt="0"/>
      <dgm:spPr/>
    </dgm:pt>
    <dgm:pt modelId="{C19ABCEB-1A15-4BC1-AE53-0C22E70B0341}" type="pres">
      <dgm:prSet presAssocID="{037D9BBA-5F5F-4293-8491-BD71F7E1D633}" presName="compNode" presStyleCnt="0"/>
      <dgm:spPr/>
    </dgm:pt>
    <dgm:pt modelId="{35C2FDEA-4EC0-4C2A-8CFF-6BFFF2CEAC0F}" type="pres">
      <dgm:prSet presAssocID="{037D9BBA-5F5F-4293-8491-BD71F7E1D633}" presName="bgRect" presStyleLbl="bgShp" presStyleIdx="1" presStyleCnt="3"/>
      <dgm:spPr/>
    </dgm:pt>
    <dgm:pt modelId="{8171D551-C127-404A-87F2-9C1E78570AE3}" type="pres">
      <dgm:prSet presAssocID="{037D9BBA-5F5F-4293-8491-BD71F7E1D63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5807AC45-267C-48AA-A85A-8E97ED6573E9}" type="pres">
      <dgm:prSet presAssocID="{037D9BBA-5F5F-4293-8491-BD71F7E1D633}" presName="spaceRect" presStyleCnt="0"/>
      <dgm:spPr/>
    </dgm:pt>
    <dgm:pt modelId="{59ECA1C4-6BB6-4B7C-B9E7-FD091598328A}" type="pres">
      <dgm:prSet presAssocID="{037D9BBA-5F5F-4293-8491-BD71F7E1D633}" presName="parTx" presStyleLbl="revTx" presStyleIdx="1" presStyleCnt="3">
        <dgm:presLayoutVars>
          <dgm:chMax val="0"/>
          <dgm:chPref val="0"/>
        </dgm:presLayoutVars>
      </dgm:prSet>
      <dgm:spPr/>
    </dgm:pt>
    <dgm:pt modelId="{7CE22605-38D7-42AC-AE03-B13153AE9C60}" type="pres">
      <dgm:prSet presAssocID="{4FCD1974-CCF3-4E4B-9B12-BF0CD45C0A33}" presName="sibTrans" presStyleCnt="0"/>
      <dgm:spPr/>
    </dgm:pt>
    <dgm:pt modelId="{7F145F87-BB81-437F-8A8F-9985A9900428}" type="pres">
      <dgm:prSet presAssocID="{44AD4F29-13EC-4822-8E88-3115E9E15F16}" presName="compNode" presStyleCnt="0"/>
      <dgm:spPr/>
    </dgm:pt>
    <dgm:pt modelId="{D9C35A6D-9324-4858-A247-2440FA4535E9}" type="pres">
      <dgm:prSet presAssocID="{44AD4F29-13EC-4822-8E88-3115E9E15F16}" presName="bgRect" presStyleLbl="bgShp" presStyleIdx="2" presStyleCnt="3"/>
      <dgm:spPr/>
    </dgm:pt>
    <dgm:pt modelId="{9B33443B-EC16-41B8-B49C-2BD90B718413}" type="pres">
      <dgm:prSet presAssocID="{44AD4F29-13EC-4822-8E88-3115E9E15F1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E7649F6C-E31F-49CE-B47F-2E8AC104E6D1}" type="pres">
      <dgm:prSet presAssocID="{44AD4F29-13EC-4822-8E88-3115E9E15F16}" presName="spaceRect" presStyleCnt="0"/>
      <dgm:spPr/>
    </dgm:pt>
    <dgm:pt modelId="{52424BDD-83D5-4236-B67A-081377B81E96}" type="pres">
      <dgm:prSet presAssocID="{44AD4F29-13EC-4822-8E88-3115E9E15F1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9921507-003E-413E-99ED-4CAA14CE9D81}" type="presOf" srcId="{B893464C-8D57-4504-9A0E-E0A4686E3FD1}" destId="{927FCCC3-97A8-4CA1-986B-5B07A88210ED}" srcOrd="0" destOrd="0" presId="urn:microsoft.com/office/officeart/2018/2/layout/IconVerticalSolidList"/>
    <dgm:cxn modelId="{08E2A776-8532-465D-AAEA-B3D9839A41EF}" type="presOf" srcId="{037D9BBA-5F5F-4293-8491-BD71F7E1D633}" destId="{59ECA1C4-6BB6-4B7C-B9E7-FD091598328A}" srcOrd="0" destOrd="0" presId="urn:microsoft.com/office/officeart/2018/2/layout/IconVerticalSolidList"/>
    <dgm:cxn modelId="{2F6D6F91-526D-40B5-8C89-7B7C925D1E21}" srcId="{A8987602-A621-4A26-B053-DDF06A802F68}" destId="{B893464C-8D57-4504-9A0E-E0A4686E3FD1}" srcOrd="0" destOrd="0" parTransId="{7A578786-F55D-498A-B39A-F8688067693E}" sibTransId="{C8B96F01-82E1-403C-85F8-751FA957D01F}"/>
    <dgm:cxn modelId="{1C135A91-0E75-4572-A83D-D51DBC5D0FDB}" srcId="{A8987602-A621-4A26-B053-DDF06A802F68}" destId="{037D9BBA-5F5F-4293-8491-BD71F7E1D633}" srcOrd="1" destOrd="0" parTransId="{E5A44029-F1FC-4546-A917-34BBF1606064}" sibTransId="{4FCD1974-CCF3-4E4B-9B12-BF0CD45C0A33}"/>
    <dgm:cxn modelId="{FEBC3E9E-6662-42CA-ABC8-3670D7D1F770}" type="presOf" srcId="{44AD4F29-13EC-4822-8E88-3115E9E15F16}" destId="{52424BDD-83D5-4236-B67A-081377B81E96}" srcOrd="0" destOrd="0" presId="urn:microsoft.com/office/officeart/2018/2/layout/IconVerticalSolidList"/>
    <dgm:cxn modelId="{1C58E5B2-3868-42C5-8A22-FE082D26F3B8}" srcId="{A8987602-A621-4A26-B053-DDF06A802F68}" destId="{44AD4F29-13EC-4822-8E88-3115E9E15F16}" srcOrd="2" destOrd="0" parTransId="{73F134CF-86DE-4465-870E-1B683B60F781}" sibTransId="{906077EA-C59F-4A93-BDB1-813435D0E036}"/>
    <dgm:cxn modelId="{36FBADB3-C074-43B1-9EE1-8CE4044106D1}" type="presOf" srcId="{A8987602-A621-4A26-B053-DDF06A802F68}" destId="{20F05AB0-59EF-4303-8A6E-8878630CD342}" srcOrd="0" destOrd="0" presId="urn:microsoft.com/office/officeart/2018/2/layout/IconVerticalSolidList"/>
    <dgm:cxn modelId="{02A92118-4AE8-4F03-92D7-89FC22B1DD79}" type="presParOf" srcId="{20F05AB0-59EF-4303-8A6E-8878630CD342}" destId="{56804D09-1625-4AE7-97B1-8569B4C12F83}" srcOrd="0" destOrd="0" presId="urn:microsoft.com/office/officeart/2018/2/layout/IconVerticalSolidList"/>
    <dgm:cxn modelId="{8EBBE7A8-8C5F-4A5D-A4B1-0F31A3CE7460}" type="presParOf" srcId="{56804D09-1625-4AE7-97B1-8569B4C12F83}" destId="{BDE56CDF-BBC6-4FE3-BAED-161910B666F0}" srcOrd="0" destOrd="0" presId="urn:microsoft.com/office/officeart/2018/2/layout/IconVerticalSolidList"/>
    <dgm:cxn modelId="{29B71FC7-C1B6-4664-A4D4-7CF218CE620E}" type="presParOf" srcId="{56804D09-1625-4AE7-97B1-8569B4C12F83}" destId="{06D0D35B-6D29-481C-94B3-BBEC26129F66}" srcOrd="1" destOrd="0" presId="urn:microsoft.com/office/officeart/2018/2/layout/IconVerticalSolidList"/>
    <dgm:cxn modelId="{93323FC6-95F3-4C90-91EA-1D50ED933B5F}" type="presParOf" srcId="{56804D09-1625-4AE7-97B1-8569B4C12F83}" destId="{B6D7428E-2B7E-459C-A33B-025C3AA2F6F7}" srcOrd="2" destOrd="0" presId="urn:microsoft.com/office/officeart/2018/2/layout/IconVerticalSolidList"/>
    <dgm:cxn modelId="{E00A134F-B95C-48C2-A3B3-389B3E1AAF2D}" type="presParOf" srcId="{56804D09-1625-4AE7-97B1-8569B4C12F83}" destId="{927FCCC3-97A8-4CA1-986B-5B07A88210ED}" srcOrd="3" destOrd="0" presId="urn:microsoft.com/office/officeart/2018/2/layout/IconVerticalSolidList"/>
    <dgm:cxn modelId="{059918C4-A249-4E4B-B1CA-3AFDB7AFA026}" type="presParOf" srcId="{20F05AB0-59EF-4303-8A6E-8878630CD342}" destId="{7416E60D-D969-48FD-A731-1A8D9EB3BB5D}" srcOrd="1" destOrd="0" presId="urn:microsoft.com/office/officeart/2018/2/layout/IconVerticalSolidList"/>
    <dgm:cxn modelId="{1AB22DC0-5D27-4C46-B04A-4399399602AF}" type="presParOf" srcId="{20F05AB0-59EF-4303-8A6E-8878630CD342}" destId="{C19ABCEB-1A15-4BC1-AE53-0C22E70B0341}" srcOrd="2" destOrd="0" presId="urn:microsoft.com/office/officeart/2018/2/layout/IconVerticalSolidList"/>
    <dgm:cxn modelId="{D1D249AE-8FC5-4AAC-906A-3A080B38F8CD}" type="presParOf" srcId="{C19ABCEB-1A15-4BC1-AE53-0C22E70B0341}" destId="{35C2FDEA-4EC0-4C2A-8CFF-6BFFF2CEAC0F}" srcOrd="0" destOrd="0" presId="urn:microsoft.com/office/officeart/2018/2/layout/IconVerticalSolidList"/>
    <dgm:cxn modelId="{5691BCB0-EA2E-468D-9F95-A05E65F12CA5}" type="presParOf" srcId="{C19ABCEB-1A15-4BC1-AE53-0C22E70B0341}" destId="{8171D551-C127-404A-87F2-9C1E78570AE3}" srcOrd="1" destOrd="0" presId="urn:microsoft.com/office/officeart/2018/2/layout/IconVerticalSolidList"/>
    <dgm:cxn modelId="{A977DAD6-E474-427D-BDB6-E25CDAF4BB2F}" type="presParOf" srcId="{C19ABCEB-1A15-4BC1-AE53-0C22E70B0341}" destId="{5807AC45-267C-48AA-A85A-8E97ED6573E9}" srcOrd="2" destOrd="0" presId="urn:microsoft.com/office/officeart/2018/2/layout/IconVerticalSolidList"/>
    <dgm:cxn modelId="{C35572BE-E5DC-4F6B-9C58-D9C65FFDA606}" type="presParOf" srcId="{C19ABCEB-1A15-4BC1-AE53-0C22E70B0341}" destId="{59ECA1C4-6BB6-4B7C-B9E7-FD091598328A}" srcOrd="3" destOrd="0" presId="urn:microsoft.com/office/officeart/2018/2/layout/IconVerticalSolidList"/>
    <dgm:cxn modelId="{124692A2-CFAA-44BF-958D-374A65BC1E7B}" type="presParOf" srcId="{20F05AB0-59EF-4303-8A6E-8878630CD342}" destId="{7CE22605-38D7-42AC-AE03-B13153AE9C60}" srcOrd="3" destOrd="0" presId="urn:microsoft.com/office/officeart/2018/2/layout/IconVerticalSolidList"/>
    <dgm:cxn modelId="{6A97C651-8226-496E-81B0-AF89CC3D8BF7}" type="presParOf" srcId="{20F05AB0-59EF-4303-8A6E-8878630CD342}" destId="{7F145F87-BB81-437F-8A8F-9985A9900428}" srcOrd="4" destOrd="0" presId="urn:microsoft.com/office/officeart/2018/2/layout/IconVerticalSolidList"/>
    <dgm:cxn modelId="{EBC111AF-4DF4-4750-BF10-9669D811D075}" type="presParOf" srcId="{7F145F87-BB81-437F-8A8F-9985A9900428}" destId="{D9C35A6D-9324-4858-A247-2440FA4535E9}" srcOrd="0" destOrd="0" presId="urn:microsoft.com/office/officeart/2018/2/layout/IconVerticalSolidList"/>
    <dgm:cxn modelId="{304254E7-4B33-4425-95EF-2B9661D35D7F}" type="presParOf" srcId="{7F145F87-BB81-437F-8A8F-9985A9900428}" destId="{9B33443B-EC16-41B8-B49C-2BD90B718413}" srcOrd="1" destOrd="0" presId="urn:microsoft.com/office/officeart/2018/2/layout/IconVerticalSolidList"/>
    <dgm:cxn modelId="{1E71DDD4-A006-4E6F-9C37-8229BDDC3BFD}" type="presParOf" srcId="{7F145F87-BB81-437F-8A8F-9985A9900428}" destId="{E7649F6C-E31F-49CE-B47F-2E8AC104E6D1}" srcOrd="2" destOrd="0" presId="urn:microsoft.com/office/officeart/2018/2/layout/IconVerticalSolidList"/>
    <dgm:cxn modelId="{2C81A6F7-7FB4-4252-A0FA-1846BEFDA224}" type="presParOf" srcId="{7F145F87-BB81-437F-8A8F-9985A9900428}" destId="{52424BDD-83D5-4236-B67A-081377B81E9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5607F-22D7-4DD1-9DB6-51EFBEA46937}">
      <dsp:nvSpPr>
        <dsp:cNvPr id="0" name=""/>
        <dsp:cNvSpPr/>
      </dsp:nvSpPr>
      <dsp:spPr>
        <a:xfrm>
          <a:off x="613109" y="1057143"/>
          <a:ext cx="962257" cy="9622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C724CB-24C5-4CE9-A516-0E795EB1C0D7}">
      <dsp:nvSpPr>
        <dsp:cNvPr id="0" name=""/>
        <dsp:cNvSpPr/>
      </dsp:nvSpPr>
      <dsp:spPr>
        <a:xfrm>
          <a:off x="25063" y="2316338"/>
          <a:ext cx="21383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• Total anticipated revenue: $39.9 million</a:t>
          </a:r>
        </a:p>
      </dsp:txBody>
      <dsp:txXfrm>
        <a:off x="25063" y="2316338"/>
        <a:ext cx="2138350" cy="720000"/>
      </dsp:txXfrm>
    </dsp:sp>
    <dsp:sp modelId="{6824D70D-A775-4BB0-A3BD-2338F2CF2620}">
      <dsp:nvSpPr>
        <dsp:cNvPr id="0" name=""/>
        <dsp:cNvSpPr/>
      </dsp:nvSpPr>
      <dsp:spPr>
        <a:xfrm>
          <a:off x="3125671" y="1057143"/>
          <a:ext cx="962257" cy="9622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A5BF0-7503-446C-85DC-D00994C17565}">
      <dsp:nvSpPr>
        <dsp:cNvPr id="0" name=""/>
        <dsp:cNvSpPr/>
      </dsp:nvSpPr>
      <dsp:spPr>
        <a:xfrm>
          <a:off x="2537625" y="2316338"/>
          <a:ext cx="21383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• State Medi-Cal payments have been paused since May 1st; however, billing has remained continuous</a:t>
          </a:r>
        </a:p>
      </dsp:txBody>
      <dsp:txXfrm>
        <a:off x="2537625" y="2316338"/>
        <a:ext cx="2138350" cy="720000"/>
      </dsp:txXfrm>
    </dsp:sp>
    <dsp:sp modelId="{943268C9-3EAC-4D4F-AC43-60F8B956A0B3}">
      <dsp:nvSpPr>
        <dsp:cNvPr id="0" name=""/>
        <dsp:cNvSpPr/>
      </dsp:nvSpPr>
      <dsp:spPr>
        <a:xfrm>
          <a:off x="5638232" y="1057143"/>
          <a:ext cx="962257" cy="96225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3F5D5-74F1-4846-8FBE-7E894544BE87}">
      <dsp:nvSpPr>
        <dsp:cNvPr id="0" name=""/>
        <dsp:cNvSpPr/>
      </dsp:nvSpPr>
      <dsp:spPr>
        <a:xfrm>
          <a:off x="5050186" y="2316338"/>
          <a:ext cx="21383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• A significant influx of delayed reimbursements is expected between late August and early September</a:t>
          </a:r>
        </a:p>
      </dsp:txBody>
      <dsp:txXfrm>
        <a:off x="5050186" y="2316338"/>
        <a:ext cx="21383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275C9-DC1D-4F3B-99FF-81CC8407D808}">
      <dsp:nvSpPr>
        <dsp:cNvPr id="0" name=""/>
        <dsp:cNvSpPr/>
      </dsp:nvSpPr>
      <dsp:spPr>
        <a:xfrm>
          <a:off x="441550" y="1247090"/>
          <a:ext cx="716660" cy="7166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AAAF5-47C9-4849-B9EB-447AAFA2C196}">
      <dsp:nvSpPr>
        <dsp:cNvPr id="0" name=""/>
        <dsp:cNvSpPr/>
      </dsp:nvSpPr>
      <dsp:spPr>
        <a:xfrm>
          <a:off x="3591" y="2209359"/>
          <a:ext cx="1592578" cy="637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FY25–26 budget reflects intentional growth in direct service activities</a:t>
          </a:r>
        </a:p>
      </dsp:txBody>
      <dsp:txXfrm>
        <a:off x="3591" y="2209359"/>
        <a:ext cx="1592578" cy="637031"/>
      </dsp:txXfrm>
    </dsp:sp>
    <dsp:sp modelId="{E40EC519-0583-4962-856C-4B69ACEF18D1}">
      <dsp:nvSpPr>
        <dsp:cNvPr id="0" name=""/>
        <dsp:cNvSpPr/>
      </dsp:nvSpPr>
      <dsp:spPr>
        <a:xfrm>
          <a:off x="2312830" y="1247090"/>
          <a:ext cx="716660" cy="7166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7FD480-F7C6-46CD-830C-4509F7BEA959}">
      <dsp:nvSpPr>
        <dsp:cNvPr id="0" name=""/>
        <dsp:cNvSpPr/>
      </dsp:nvSpPr>
      <dsp:spPr>
        <a:xfrm>
          <a:off x="1874871" y="2209359"/>
          <a:ext cx="1592578" cy="637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Investment in front-line response aligns with statewide emphasis on crisis stabilization</a:t>
          </a:r>
        </a:p>
      </dsp:txBody>
      <dsp:txXfrm>
        <a:off x="1874871" y="2209359"/>
        <a:ext cx="1592578" cy="637031"/>
      </dsp:txXfrm>
    </dsp:sp>
    <dsp:sp modelId="{431FDA13-F9C9-44FD-A6A1-B50BA1C2C4B0}">
      <dsp:nvSpPr>
        <dsp:cNvPr id="0" name=""/>
        <dsp:cNvSpPr/>
      </dsp:nvSpPr>
      <dsp:spPr>
        <a:xfrm>
          <a:off x="4184109" y="1247090"/>
          <a:ext cx="716660" cy="7166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229B71-6821-4FA5-AE39-CD815A31A258}">
      <dsp:nvSpPr>
        <dsp:cNvPr id="0" name=""/>
        <dsp:cNvSpPr/>
      </dsp:nvSpPr>
      <dsp:spPr>
        <a:xfrm>
          <a:off x="3746150" y="2209359"/>
          <a:ext cx="1592578" cy="637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Resource allocation supports rising demand for behavioral health interventions</a:t>
          </a:r>
        </a:p>
      </dsp:txBody>
      <dsp:txXfrm>
        <a:off x="3746150" y="2209359"/>
        <a:ext cx="1592578" cy="637031"/>
      </dsp:txXfrm>
    </dsp:sp>
    <dsp:sp modelId="{75F8A9D7-A5CF-4B66-A943-3883FD281D0D}">
      <dsp:nvSpPr>
        <dsp:cNvPr id="0" name=""/>
        <dsp:cNvSpPr/>
      </dsp:nvSpPr>
      <dsp:spPr>
        <a:xfrm>
          <a:off x="6055388" y="1247090"/>
          <a:ext cx="716660" cy="7166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FBBC3F-ED0B-493B-A6B8-8B99ABCC3B00}">
      <dsp:nvSpPr>
        <dsp:cNvPr id="0" name=""/>
        <dsp:cNvSpPr/>
      </dsp:nvSpPr>
      <dsp:spPr>
        <a:xfrm>
          <a:off x="5617429" y="2209359"/>
          <a:ext cx="1592578" cy="637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Department is scaling to meet increased need—without reducing service access</a:t>
          </a:r>
        </a:p>
      </dsp:txBody>
      <dsp:txXfrm>
        <a:off x="5617429" y="2209359"/>
        <a:ext cx="1592578" cy="6370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4937D-D68E-4700-AB7B-C17E5B2D08A8}">
      <dsp:nvSpPr>
        <dsp:cNvPr id="0" name=""/>
        <dsp:cNvSpPr/>
      </dsp:nvSpPr>
      <dsp:spPr>
        <a:xfrm>
          <a:off x="1560058" y="0"/>
          <a:ext cx="4093482" cy="409348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36A5C6-DA29-4BB3-93D2-0BB9D4F3627C}">
      <dsp:nvSpPr>
        <dsp:cNvPr id="0" name=""/>
        <dsp:cNvSpPr/>
      </dsp:nvSpPr>
      <dsp:spPr>
        <a:xfrm>
          <a:off x="1686577" y="370122"/>
          <a:ext cx="1920219" cy="16052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Mobile Crisis program continues to expand with increased staffing, training, and resource support</a:t>
          </a:r>
        </a:p>
      </dsp:txBody>
      <dsp:txXfrm>
        <a:off x="1764937" y="448482"/>
        <a:ext cx="1763499" cy="1448486"/>
      </dsp:txXfrm>
    </dsp:sp>
    <dsp:sp modelId="{841439F6-4691-425B-A6FE-199EAF827039}">
      <dsp:nvSpPr>
        <dsp:cNvPr id="0" name=""/>
        <dsp:cNvSpPr/>
      </dsp:nvSpPr>
      <dsp:spPr>
        <a:xfrm>
          <a:off x="3724469" y="370122"/>
          <a:ext cx="1956443" cy="158710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Budget reflects investments in transportation, communications, and safety tools to enhance field operations</a:t>
          </a:r>
        </a:p>
      </dsp:txBody>
      <dsp:txXfrm>
        <a:off x="3801945" y="447598"/>
        <a:ext cx="1801491" cy="1432150"/>
      </dsp:txXfrm>
    </dsp:sp>
    <dsp:sp modelId="{FC834657-83F4-44B4-A12D-DA64E12FB7B2}">
      <dsp:nvSpPr>
        <dsp:cNvPr id="0" name=""/>
        <dsp:cNvSpPr/>
      </dsp:nvSpPr>
      <dsp:spPr>
        <a:xfrm>
          <a:off x="1740889" y="2095132"/>
          <a:ext cx="1865908" cy="1622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 Enhances real-time responsiveness and builds a more agile, trauma-informed field presence</a:t>
          </a:r>
        </a:p>
      </dsp:txBody>
      <dsp:txXfrm>
        <a:off x="1820092" y="2174335"/>
        <a:ext cx="1707502" cy="1464074"/>
      </dsp:txXfrm>
    </dsp:sp>
    <dsp:sp modelId="{F20286EC-BE8F-4E4D-B838-31CFAD2DCCE2}">
      <dsp:nvSpPr>
        <dsp:cNvPr id="0" name=""/>
        <dsp:cNvSpPr/>
      </dsp:nvSpPr>
      <dsp:spPr>
        <a:xfrm>
          <a:off x="3706381" y="2095132"/>
          <a:ext cx="1938339" cy="1622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Bolsters public confidence and system capacity through consistent, professional outreach</a:t>
          </a:r>
        </a:p>
      </dsp:txBody>
      <dsp:txXfrm>
        <a:off x="3785584" y="2174335"/>
        <a:ext cx="1779933" cy="14640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0AAA9-92FF-41C9-BBE0-EE9A2BE75613}">
      <dsp:nvSpPr>
        <dsp:cNvPr id="0" name=""/>
        <dsp:cNvSpPr/>
      </dsp:nvSpPr>
      <dsp:spPr>
        <a:xfrm>
          <a:off x="0" y="1698"/>
          <a:ext cx="7213600" cy="861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D8578-A1A8-4B39-A21A-147322C92F8D}">
      <dsp:nvSpPr>
        <dsp:cNvPr id="0" name=""/>
        <dsp:cNvSpPr/>
      </dsp:nvSpPr>
      <dsp:spPr>
        <a:xfrm>
          <a:off x="260473" y="195439"/>
          <a:ext cx="473588" cy="4735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A49DD8-5AE5-48D4-A4DC-BFF9F9A9A8CF}">
      <dsp:nvSpPr>
        <dsp:cNvPr id="0" name=""/>
        <dsp:cNvSpPr/>
      </dsp:nvSpPr>
      <dsp:spPr>
        <a:xfrm>
          <a:off x="994536" y="1698"/>
          <a:ext cx="6219063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Department budget has grown in alignment with rising service delivery</a:t>
          </a:r>
        </a:p>
      </dsp:txBody>
      <dsp:txXfrm>
        <a:off x="994536" y="1698"/>
        <a:ext cx="6219063" cy="861070"/>
      </dsp:txXfrm>
    </dsp:sp>
    <dsp:sp modelId="{581ADD7F-0DD0-4C3F-BD49-7300A68AFAA4}">
      <dsp:nvSpPr>
        <dsp:cNvPr id="0" name=""/>
        <dsp:cNvSpPr/>
      </dsp:nvSpPr>
      <dsp:spPr>
        <a:xfrm>
          <a:off x="0" y="1078036"/>
          <a:ext cx="7213600" cy="861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10EBDD-670D-4132-9086-05F7678297BC}">
      <dsp:nvSpPr>
        <dsp:cNvPr id="0" name=""/>
        <dsp:cNvSpPr/>
      </dsp:nvSpPr>
      <dsp:spPr>
        <a:xfrm>
          <a:off x="260473" y="1271777"/>
          <a:ext cx="473588" cy="4735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DB825-D535-4933-8672-2E74C4353BD4}">
      <dsp:nvSpPr>
        <dsp:cNvPr id="0" name=""/>
        <dsp:cNvSpPr/>
      </dsp:nvSpPr>
      <dsp:spPr>
        <a:xfrm>
          <a:off x="994536" y="1078036"/>
          <a:ext cx="6219063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Upfront IGT contributions increased due to higher Medi-Cal service volume</a:t>
          </a:r>
        </a:p>
      </dsp:txBody>
      <dsp:txXfrm>
        <a:off x="994536" y="1078036"/>
        <a:ext cx="6219063" cy="861070"/>
      </dsp:txXfrm>
    </dsp:sp>
    <dsp:sp modelId="{5153727E-39E0-4455-BCA8-235FE367A871}">
      <dsp:nvSpPr>
        <dsp:cNvPr id="0" name=""/>
        <dsp:cNvSpPr/>
      </dsp:nvSpPr>
      <dsp:spPr>
        <a:xfrm>
          <a:off x="0" y="2154374"/>
          <a:ext cx="7213600" cy="861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EF288-6F11-4D56-A554-2FCBD44FBE29}">
      <dsp:nvSpPr>
        <dsp:cNvPr id="0" name=""/>
        <dsp:cNvSpPr/>
      </dsp:nvSpPr>
      <dsp:spPr>
        <a:xfrm>
          <a:off x="260473" y="2348115"/>
          <a:ext cx="473588" cy="4735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F641E2-82DC-46CE-812B-4154A43EAC14}">
      <dsp:nvSpPr>
        <dsp:cNvPr id="0" name=""/>
        <dsp:cNvSpPr/>
      </dsp:nvSpPr>
      <dsp:spPr>
        <a:xfrm>
          <a:off x="994536" y="2154374"/>
          <a:ext cx="6219063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Continued billing activity ensures future revenue growth</a:t>
          </a:r>
        </a:p>
      </dsp:txBody>
      <dsp:txXfrm>
        <a:off x="994536" y="2154374"/>
        <a:ext cx="6219063" cy="861070"/>
      </dsp:txXfrm>
    </dsp:sp>
    <dsp:sp modelId="{9ABBC368-1B3C-422D-ADEA-02A5264F5E4F}">
      <dsp:nvSpPr>
        <dsp:cNvPr id="0" name=""/>
        <dsp:cNvSpPr/>
      </dsp:nvSpPr>
      <dsp:spPr>
        <a:xfrm>
          <a:off x="0" y="3230712"/>
          <a:ext cx="7213600" cy="8610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3192F-7393-4085-B733-F951ACA3E242}">
      <dsp:nvSpPr>
        <dsp:cNvPr id="0" name=""/>
        <dsp:cNvSpPr/>
      </dsp:nvSpPr>
      <dsp:spPr>
        <a:xfrm>
          <a:off x="260473" y="3424453"/>
          <a:ext cx="473588" cy="4735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A1134-92D9-49FD-854B-FF7782AB9B45}">
      <dsp:nvSpPr>
        <dsp:cNvPr id="0" name=""/>
        <dsp:cNvSpPr/>
      </dsp:nvSpPr>
      <dsp:spPr>
        <a:xfrm>
          <a:off x="994536" y="3230712"/>
          <a:ext cx="6219063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Strategic use of resources reflects a proactive approach to long-term community needs</a:t>
          </a:r>
        </a:p>
      </dsp:txBody>
      <dsp:txXfrm>
        <a:off x="994536" y="3230712"/>
        <a:ext cx="6219063" cy="8610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56CDF-BBC6-4FE3-BAED-161910B666F0}">
      <dsp:nvSpPr>
        <dsp:cNvPr id="0" name=""/>
        <dsp:cNvSpPr/>
      </dsp:nvSpPr>
      <dsp:spPr>
        <a:xfrm>
          <a:off x="0" y="499"/>
          <a:ext cx="7213600" cy="11692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0D35B-6D29-481C-94B3-BBEC26129F66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FCCC3-97A8-4CA1-986B-5B07A88210ED}">
      <dsp:nvSpPr>
        <dsp:cNvPr id="0" name=""/>
        <dsp:cNvSpPr/>
      </dsp:nvSpPr>
      <dsp:spPr>
        <a:xfrm>
          <a:off x="1350519" y="499"/>
          <a:ext cx="5863080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Offset cash flow disruptions caused by the pause in State payments</a:t>
          </a:r>
        </a:p>
      </dsp:txBody>
      <dsp:txXfrm>
        <a:off x="1350519" y="499"/>
        <a:ext cx="5863080" cy="1169280"/>
      </dsp:txXfrm>
    </dsp:sp>
    <dsp:sp modelId="{35C2FDEA-4EC0-4C2A-8CFF-6BFFF2CEAC0F}">
      <dsp:nvSpPr>
        <dsp:cNvPr id="0" name=""/>
        <dsp:cNvSpPr/>
      </dsp:nvSpPr>
      <dsp:spPr>
        <a:xfrm>
          <a:off x="0" y="1462100"/>
          <a:ext cx="7213600" cy="11692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71D551-C127-404A-87F2-9C1E78570AE3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ECA1C4-6BB6-4B7C-B9E7-FD091598328A}">
      <dsp:nvSpPr>
        <dsp:cNvPr id="0" name=""/>
        <dsp:cNvSpPr/>
      </dsp:nvSpPr>
      <dsp:spPr>
        <a:xfrm>
          <a:off x="1350519" y="1462100"/>
          <a:ext cx="5863080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Preserve fiscal stability to ensure timely provider payments</a:t>
          </a:r>
        </a:p>
      </dsp:txBody>
      <dsp:txXfrm>
        <a:off x="1350519" y="1462100"/>
        <a:ext cx="5863080" cy="1169280"/>
      </dsp:txXfrm>
    </dsp:sp>
    <dsp:sp modelId="{D9C35A6D-9324-4858-A247-2440FA4535E9}">
      <dsp:nvSpPr>
        <dsp:cNvPr id="0" name=""/>
        <dsp:cNvSpPr/>
      </dsp:nvSpPr>
      <dsp:spPr>
        <a:xfrm>
          <a:off x="0" y="2923701"/>
          <a:ext cx="7213600" cy="11692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3443B-EC16-41B8-B49C-2BD90B718413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424BDD-83D5-4236-B67A-081377B81E96}">
      <dsp:nvSpPr>
        <dsp:cNvPr id="0" name=""/>
        <dsp:cNvSpPr/>
      </dsp:nvSpPr>
      <dsp:spPr>
        <a:xfrm>
          <a:off x="1350519" y="2923701"/>
          <a:ext cx="5863080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Maintain uninterrupted delivery of client services despite delayed reimbursements</a:t>
          </a:r>
        </a:p>
      </dsp:txBody>
      <dsp:txXfrm>
        <a:off x="1350519" y="2923701"/>
        <a:ext cx="5863080" cy="1169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C5B9D-7844-42C0-BFD9-8BB2332221F6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02717-EA0E-45E4-A17E-977393F1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1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should be noted that the yearly pause is normal, this year was different in floating payments due to IGT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02717-EA0E-45E4-A17E-977393F1C7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5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72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8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7838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29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7346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0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81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7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43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6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3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3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5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5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4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49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23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6225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0381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4073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0547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215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841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36715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62215" y="-8467"/>
            <a:ext cx="6881785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14352" y="1020871"/>
            <a:ext cx="5220569" cy="284967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800" dirty="0">
                <a:solidFill>
                  <a:srgbClr val="FFFFFF"/>
                </a:solidFill>
              </a:rPr>
              <a:t>Behavioral Health FY 2025–26 Budget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1078" y="3962088"/>
            <a:ext cx="4584057" cy="1186108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rgbClr val="FFFFFF">
                    <a:alpha val="70000"/>
                  </a:srgbClr>
                </a:solidFill>
              </a:rPr>
              <a:t>Loan Repayment Plan &amp; Revenue Overview</a:t>
            </a: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19339" y="3294792"/>
            <a:ext cx="220660" cy="13982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FEB3C-D087-05C8-7492-7548FD1F1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835" y="165980"/>
            <a:ext cx="6347713" cy="1320800"/>
          </a:xfrm>
        </p:spPr>
        <p:txBody>
          <a:bodyPr/>
          <a:lstStyle/>
          <a:p>
            <a:r>
              <a:rPr lang="en-US" dirty="0"/>
              <a:t>Reserve Contribution Strategy  FY25–26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8232F-7D41-5024-2D1D-77A04A4BC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35" y="1482253"/>
            <a:ext cx="6913830" cy="206670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Beginning in July 2025, Behavioral Health will initiate structured monthly reserve contributions</a:t>
            </a:r>
          </a:p>
          <a:p>
            <a:r>
              <a:rPr lang="en-US" dirty="0"/>
              <a:t>Target: $150K–$500K per month, based on net operating surplus</a:t>
            </a:r>
          </a:p>
          <a:p>
            <a:r>
              <a:rPr lang="en-US" dirty="0"/>
              <a:t>Reserve will serve as a buffer against IGT delays, and payment reform lags</a:t>
            </a:r>
          </a:p>
          <a:p>
            <a:r>
              <a:rPr lang="en-US" dirty="0"/>
              <a:t>Contributions may adjust quarterly based on revenue trends and cash flow projections</a:t>
            </a:r>
          </a:p>
        </p:txBody>
      </p:sp>
      <p:pic>
        <p:nvPicPr>
          <p:cNvPr id="5" name="Picture 4" descr="Chart, line chart&#10;&#10;AI-generated content may be incorrect.">
            <a:extLst>
              <a:ext uri="{FF2B5EF4-FFF2-40B4-BE49-F238E27FC236}">
                <a16:creationId xmlns:a16="http://schemas.microsoft.com/office/drawing/2014/main" id="{B5A1D97E-5C2F-7A16-5350-358A5BDF1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15" y="3429000"/>
            <a:ext cx="5749568" cy="34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96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>
            <a:normAutofit/>
          </a:bodyPr>
          <a:lstStyle/>
          <a:p>
            <a:r>
              <a:t>Revenue Outlook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9A04BC2-2607-FC77-07C9-40286C3AE0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838698"/>
              </p:ext>
            </p:extLst>
          </p:nvPr>
        </p:nvGraphicFramePr>
        <p:xfrm>
          <a:off x="965199" y="1948543"/>
          <a:ext cx="7213600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06AD0E-C8F4-A5A1-E2B8-1841B4054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Service Growth &amp; Community Impact</a:t>
            </a:r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712835-403B-45B3-89ED-A65172FAAD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004228"/>
              </p:ext>
            </p:extLst>
          </p:nvPr>
        </p:nvGraphicFramePr>
        <p:xfrm>
          <a:off x="965199" y="1948543"/>
          <a:ext cx="7213600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769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D08E92-E9F5-54C6-724B-F64AA369A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>
            <a:normAutofit/>
          </a:bodyPr>
          <a:lstStyle/>
          <a:p>
            <a:r>
              <a:rPr lang="en-US" dirty="0"/>
              <a:t>Expanded Crisis Response Services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86F895-21C6-DFF5-DFC1-769F1BBB1B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813380"/>
              </p:ext>
            </p:extLst>
          </p:nvPr>
        </p:nvGraphicFramePr>
        <p:xfrm>
          <a:off x="965199" y="1948543"/>
          <a:ext cx="7213600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3544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C735A4-A994-7D82-2D63-7FB7A6D3D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>
            <a:normAutofit/>
          </a:bodyPr>
          <a:lstStyle/>
          <a:p>
            <a:r>
              <a:rPr lang="en-US" dirty="0"/>
              <a:t>Fiscal Indicators of Expansion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E8147B-6068-8BC6-BDDA-C1F25C9715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933934"/>
              </p:ext>
            </p:extLst>
          </p:nvPr>
        </p:nvGraphicFramePr>
        <p:xfrm>
          <a:off x="965199" y="1948543"/>
          <a:ext cx="7213600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7417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495094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3"/>
            <a:ext cx="792559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ED97AD-AE1B-6C21-7871-DAF071B51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15" y="643467"/>
            <a:ext cx="3152284" cy="13756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>
                <a:solidFill>
                  <a:schemeClr val="bg1"/>
                </a:solidFill>
              </a:rPr>
              <a:t>Budget Growth &amp; Expansion          FY22–23 to FY25–26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E69C5-6386-3273-A304-42C0E9661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15" y="2160590"/>
            <a:ext cx="2980457" cy="34401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500" dirty="0">
                <a:solidFill>
                  <a:schemeClr val="bg1"/>
                </a:solidFill>
              </a:rPr>
              <a:t>Behavioral Health revenue has doubled over four years, rising from $20.6M to $41.6M</a:t>
            </a:r>
          </a:p>
          <a:p>
            <a:pPr>
              <a:lnSpc>
                <a:spcPct val="90000"/>
              </a:lnSpc>
            </a:pPr>
            <a:r>
              <a:rPr lang="en-US" sz="1500" dirty="0">
                <a:solidFill>
                  <a:schemeClr val="bg1"/>
                </a:solidFill>
              </a:rPr>
              <a:t>Expenditures also increased, reflecting expansion in services, staffing, and clients reached</a:t>
            </a:r>
          </a:p>
          <a:p>
            <a:pPr>
              <a:lnSpc>
                <a:spcPct val="90000"/>
              </a:lnSpc>
            </a:pPr>
            <a:r>
              <a:rPr lang="en-US" sz="1500" dirty="0">
                <a:solidFill>
                  <a:schemeClr val="bg1"/>
                </a:solidFill>
              </a:rPr>
              <a:t>Annual carryover remains strong, showing responsible fiscal management during rapid growth</a:t>
            </a:r>
          </a:p>
        </p:txBody>
      </p:sp>
      <p:pic>
        <p:nvPicPr>
          <p:cNvPr id="5" name="Picture 4" descr="Chart, line chart&#10;&#10;AI-generated content may be incorrect.">
            <a:extLst>
              <a:ext uri="{FF2B5EF4-FFF2-40B4-BE49-F238E27FC236}">
                <a16:creationId xmlns:a16="http://schemas.microsoft.com/office/drawing/2014/main" id="{11822D83-12DA-B088-C306-83EA5A005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914" y="1759916"/>
            <a:ext cx="4682301" cy="3128956"/>
          </a:xfrm>
          <a:prstGeom prst="rect">
            <a:avLst/>
          </a:prstGeom>
        </p:spPr>
      </p:pic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575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ld wrinkled hands with some coins">
            <a:extLst>
              <a:ext uri="{FF2B5EF4-FFF2-40B4-BE49-F238E27FC236}">
                <a16:creationId xmlns:a16="http://schemas.microsoft.com/office/drawing/2014/main" id="{FE658F9C-3AD1-DBE4-3951-96F5264DC0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26" r="31542" b="-2"/>
          <a:stretch>
            <a:fillRect/>
          </a:stretch>
        </p:blipFill>
        <p:spPr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/>
              <a:t>Current Cash Flow Challenge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44729C-706C-9C14-25C6-408A1B323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2160589"/>
            <a:ext cx="2888342" cy="38807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285750" marR="0" lvl="0" indent="-285750" fontAlgn="base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</a:pP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State payment delays have created short-term cash flow constraints</a:t>
            </a:r>
          </a:p>
          <a:p>
            <a:pPr marL="0" marR="0" lvl="0" indent="0" fontAlgn="base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</a:pPr>
            <a:endParaRPr kumimoji="0" lang="en-US" altLang="en-US" sz="150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0" marR="0" lvl="0" indent="0" fontAlgn="base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</a:pP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Increased service utilization has significantly raised IGT (Intergovernmental Transfer) demands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alongside u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pfront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IGT contributions placing pressure on departmental liquidity</a:t>
            </a:r>
          </a:p>
          <a:p>
            <a:pPr marL="0" marR="0" lvl="0" indent="0" fontAlgn="base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</a:pPr>
            <a:endParaRPr kumimoji="0" lang="en-US" altLang="en-US" sz="150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0" marR="0" lvl="0" indent="0" fontAlgn="base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</a:pP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Despite the pause, billing has remained active, securing reimbursement once payments resume</a:t>
            </a:r>
          </a:p>
          <a:p>
            <a:pPr marL="0" marR="0" lvl="0" indent="0" fontAlgn="base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/>
            </a:pP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>
            <a:normAutofit/>
          </a:bodyPr>
          <a:lstStyle/>
          <a:p>
            <a:r>
              <a:t>Use of $2M Loan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5A409D-27C3-92A4-0F7C-8F9952A4FF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4013804"/>
              </p:ext>
            </p:extLst>
          </p:nvPr>
        </p:nvGraphicFramePr>
        <p:xfrm>
          <a:off x="965199" y="1948543"/>
          <a:ext cx="7213600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lculator, pen, compass, money and a paper with graphs printed on it">
            <a:extLst>
              <a:ext uri="{FF2B5EF4-FFF2-40B4-BE49-F238E27FC236}">
                <a16:creationId xmlns:a16="http://schemas.microsoft.com/office/drawing/2014/main" id="{2CEBB22E-6AB1-BE12-0045-846678E70C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012" r="21788" b="-2"/>
          <a:stretch>
            <a:fillRect/>
          </a:stretch>
        </p:blipFill>
        <p:spPr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rmAutofit/>
          </a:bodyPr>
          <a:lstStyle/>
          <a:p>
            <a:r>
              <a:t>Loan Payback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89"/>
            <a:ext cx="2888342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Repayment to reserve funds will commence promptly upon restoration of cash flow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 dirty="0"/>
              <a:t>Addressing this obligation remains a top fiscal priority for the department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 dirty="0"/>
              <a:t> State reimbursements anticipated between late August and early September 2025</a:t>
            </a:r>
            <a:endParaRPr lang="en-US"/>
          </a:p>
          <a:p>
            <a:pPr>
              <a:lnSpc>
                <a:spcPct val="90000"/>
              </a:lnSpc>
            </a:pPr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449</Words>
  <Application>Microsoft Office PowerPoint</Application>
  <PresentationFormat>On-screen Show (4:3)</PresentationFormat>
  <Paragraphs>46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Trebuchet MS</vt:lpstr>
      <vt:lpstr>Wingdings 3</vt:lpstr>
      <vt:lpstr>Facet</vt:lpstr>
      <vt:lpstr>Behavioral Health FY 2025–26 Budget Presentation</vt:lpstr>
      <vt:lpstr>Revenue Outlook</vt:lpstr>
      <vt:lpstr>Service Growth &amp; Community Impact</vt:lpstr>
      <vt:lpstr>Expanded Crisis Response Services</vt:lpstr>
      <vt:lpstr>Fiscal Indicators of Expansion</vt:lpstr>
      <vt:lpstr>Budget Growth &amp; Expansion          FY22–23 to FY25–26</vt:lpstr>
      <vt:lpstr>Current Cash Flow Challenge</vt:lpstr>
      <vt:lpstr>Use of $2M Loan</vt:lpstr>
      <vt:lpstr>Loan Payback Plan</vt:lpstr>
      <vt:lpstr>Reserve Contribution Strategy  FY25–26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Amber Luch</dc:creator>
  <cp:keywords/>
  <dc:description>generated using python-pptx</dc:description>
  <cp:lastModifiedBy>Amber Luch</cp:lastModifiedBy>
  <cp:revision>3</cp:revision>
  <dcterms:created xsi:type="dcterms:W3CDTF">2013-01-27T09:14:16Z</dcterms:created>
  <dcterms:modified xsi:type="dcterms:W3CDTF">2025-06-18T15:59:59Z</dcterms:modified>
  <cp:category/>
</cp:coreProperties>
</file>