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7" r:id="rId3"/>
    <p:sldId id="272" r:id="rId4"/>
    <p:sldId id="264" r:id="rId5"/>
    <p:sldId id="273" r:id="rId6"/>
    <p:sldId id="274" r:id="rId7"/>
    <p:sldId id="267" r:id="rId8"/>
    <p:sldId id="275" r:id="rId9"/>
    <p:sldId id="277" r:id="rId10"/>
    <p:sldId id="278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  <a:srgbClr val="FBB131"/>
    <a:srgbClr val="91C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20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E98AD-7B51-4DC6-82E1-521A52F6A235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40387-D8E8-4747-B676-98ED036C8F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25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1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361380"/>
            <a:ext cx="3414109" cy="66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057207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750550"/>
            <a:ext cx="8265886" cy="798192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200018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8" cy="767528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790660" y="6356350"/>
            <a:ext cx="987287" cy="365125"/>
          </a:xfrm>
          <a:prstGeom prst="rect">
            <a:avLst/>
          </a:prstGeo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97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7" y="0"/>
            <a:ext cx="12257314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55078"/>
            <a:ext cx="10970237" cy="1257014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790660" y="6356350"/>
            <a:ext cx="987287" cy="365125"/>
          </a:xfrm>
          <a:prstGeom prst="rect">
            <a:avLst/>
          </a:prstGeo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276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5" y="0"/>
            <a:ext cx="12257310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4437"/>
            <a:ext cx="10515600" cy="1325563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790660" y="6356350"/>
            <a:ext cx="987287" cy="365125"/>
          </a:xfrm>
          <a:prstGeom prst="rect">
            <a:avLst/>
          </a:prstGeo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758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790660" y="6356350"/>
            <a:ext cx="987287" cy="365125"/>
          </a:xfrm>
          <a:prstGeom prst="rect">
            <a:avLst/>
          </a:prstGeo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71C8D-2A51-D246-AA94-E9CB910FBB98}"/>
              </a:ext>
            </a:extLst>
          </p:cNvPr>
          <p:cNvSpPr/>
          <p:nvPr userDrawn="1"/>
        </p:nvSpPr>
        <p:spPr>
          <a:xfrm>
            <a:off x="6271591" y="6085840"/>
            <a:ext cx="5635929" cy="772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94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90660" y="6356350"/>
            <a:ext cx="987287" cy="365125"/>
          </a:xfrm>
          <a:prstGeom prst="rect">
            <a:avLst/>
          </a:prstGeo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054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565D2B-C34B-AF47-A5E8-6F46D4EE1351}"/>
              </a:ext>
            </a:extLst>
          </p:cNvPr>
          <p:cNvSpPr/>
          <p:nvPr userDrawn="1"/>
        </p:nvSpPr>
        <p:spPr>
          <a:xfrm>
            <a:off x="6321287" y="6082748"/>
            <a:ext cx="5544979" cy="638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4" y="130630"/>
            <a:ext cx="5178239" cy="659084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4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89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0" y="152400"/>
            <a:ext cx="5137806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476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0D329FA-F352-DC42-AF9A-CF33DDD7BE3F}"/>
              </a:ext>
            </a:extLst>
          </p:cNvPr>
          <p:cNvSpPr/>
          <p:nvPr userDrawn="1"/>
        </p:nvSpPr>
        <p:spPr>
          <a:xfrm>
            <a:off x="6321287" y="6082748"/>
            <a:ext cx="5544979" cy="638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28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48870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971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6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0"/>
            <a:ext cx="5160666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902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14676B-440A-054C-B132-56870E3D9124}"/>
              </a:ext>
            </a:extLst>
          </p:cNvPr>
          <p:cNvSpPr/>
          <p:nvPr userDrawn="1"/>
        </p:nvSpPr>
        <p:spPr>
          <a:xfrm>
            <a:off x="6321287" y="6082748"/>
            <a:ext cx="5544979" cy="638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3" y="190499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4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29" y="3419595"/>
            <a:ext cx="5120871" cy="330187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60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90660" y="6356350"/>
            <a:ext cx="987287" cy="365125"/>
          </a:xfrm>
          <a:prstGeom prst="rect">
            <a:avLst/>
          </a:prstGeo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AC313-4F1F-2A45-AB18-3446BB9C1FC8}"/>
              </a:ext>
            </a:extLst>
          </p:cNvPr>
          <p:cNvSpPr/>
          <p:nvPr userDrawn="1"/>
        </p:nvSpPr>
        <p:spPr>
          <a:xfrm>
            <a:off x="6258560" y="6127827"/>
            <a:ext cx="5628640" cy="677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8" y="-114196"/>
            <a:ext cx="12348905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78459" y="5924325"/>
            <a:ext cx="12348905" cy="933675"/>
          </a:xfrm>
          <a:prstGeom prst="rect">
            <a:avLst/>
          </a:prstGeom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CDE50B04-52A2-F84E-9938-45614DE798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923865" y="4743094"/>
            <a:ext cx="6921175" cy="104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02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EC2831-9744-4F48-B1CE-8C266C364DDA}"/>
              </a:ext>
            </a:extLst>
          </p:cNvPr>
          <p:cNvSpPr/>
          <p:nvPr userDrawn="1"/>
        </p:nvSpPr>
        <p:spPr>
          <a:xfrm>
            <a:off x="6321287" y="6082748"/>
            <a:ext cx="5544979" cy="638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6" y="3562350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6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4" y="150581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630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3" y="237391"/>
            <a:ext cx="2461846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8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2" y="3235568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045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4" y="3807935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4" y="228600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504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2A6F17-39EB-A54A-BBF1-C5A4D2A238F1}"/>
              </a:ext>
            </a:extLst>
          </p:cNvPr>
          <p:cNvSpPr/>
          <p:nvPr userDrawn="1"/>
        </p:nvSpPr>
        <p:spPr>
          <a:xfrm>
            <a:off x="6321287" y="6082748"/>
            <a:ext cx="5544979" cy="638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65362"/>
            <a:ext cx="2520397" cy="343579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65361"/>
            <a:ext cx="2592690" cy="343579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6" y="198754"/>
            <a:ext cx="2592690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198753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52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09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17" y="-25378"/>
            <a:ext cx="12282233" cy="69087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7D4C15-2070-D643-8229-C7AEBF4F8F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952" y="5973064"/>
            <a:ext cx="5876528" cy="88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78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117" y="-50756"/>
            <a:ext cx="12282232" cy="6908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31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49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790660" y="6356350"/>
            <a:ext cx="987287" cy="365125"/>
          </a:xfrm>
          <a:prstGeom prst="rect">
            <a:avLst/>
          </a:prstGeo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94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790660" y="6356350"/>
            <a:ext cx="987287" cy="365125"/>
          </a:xfrm>
          <a:prstGeom prst="rect">
            <a:avLst/>
          </a:prstGeo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0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24597"/>
            <a:ext cx="10515600" cy="1325563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790660" y="6356350"/>
            <a:ext cx="987287" cy="365125"/>
          </a:xfrm>
          <a:prstGeom prst="rect">
            <a:avLst/>
          </a:prstGeo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12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596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AF34E-9A6B-4D28-A7B9-972D816465A9}" type="datetimeFigureOut">
              <a:rPr lang="en-US" smtClean="0"/>
              <a:t>9/10/2025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DF3EC6-6868-D440-9C27-8C68AF49E9AD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6530665" y="5973064"/>
            <a:ext cx="5862701" cy="88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8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50" r:id="rId3"/>
    <p:sldLayoutId id="2147483651" r:id="rId4"/>
    <p:sldLayoutId id="2147483679" r:id="rId5"/>
    <p:sldLayoutId id="2147483652" r:id="rId6"/>
    <p:sldLayoutId id="2147483653" r:id="rId7"/>
    <p:sldLayoutId id="2147483654" r:id="rId8"/>
    <p:sldLayoutId id="2147483676" r:id="rId9"/>
    <p:sldLayoutId id="2147483675" r:id="rId10"/>
    <p:sldLayoutId id="2147483677" r:id="rId11"/>
    <p:sldLayoutId id="2147483678" r:id="rId12"/>
    <p:sldLayoutId id="2147483655" r:id="rId13"/>
    <p:sldLayoutId id="2147483656" r:id="rId14"/>
    <p:sldLayoutId id="2147483669" r:id="rId15"/>
    <p:sldLayoutId id="2147483670" r:id="rId16"/>
    <p:sldLayoutId id="2147483668" r:id="rId17"/>
    <p:sldLayoutId id="2147483671" r:id="rId18"/>
    <p:sldLayoutId id="2147483657" r:id="rId19"/>
    <p:sldLayoutId id="2147483663" r:id="rId20"/>
    <p:sldLayoutId id="2147483664" r:id="rId21"/>
    <p:sldLayoutId id="2147483665" r:id="rId22"/>
    <p:sldLayoutId id="2147483666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571D4-4813-B74C-AE0C-C482ABC74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UC Master Gardener Program of Lake County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6F5575-47FE-8F41-88EB-DBBF04A2B9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Presented by Louise Pagone, </a:t>
            </a:r>
            <a:br>
              <a:rPr lang="en-US" dirty="0"/>
            </a:br>
            <a:r>
              <a:rPr lang="en-US" dirty="0"/>
              <a:t>Program Coordinator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904AADE-5565-7D47-94AA-541EF2D8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5177877"/>
            <a:ext cx="2859088" cy="531813"/>
          </a:xfrm>
        </p:spPr>
        <p:txBody>
          <a:bodyPr/>
          <a:lstStyle/>
          <a:p>
            <a:r>
              <a:rPr lang="en-US" dirty="0"/>
              <a:t>September 16, 2025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14CEDC1-704C-C540-9D4B-AD9D4BD9AC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Advice to Grow By…Ask Us</a:t>
            </a:r>
          </a:p>
        </p:txBody>
      </p:sp>
    </p:spTree>
    <p:extLst>
      <p:ext uri="{BB962C8B-B14F-4D97-AF65-F5344CB8AC3E}">
        <p14:creationId xmlns:p14="http://schemas.microsoft.com/office/powerpoint/2010/main" val="2912848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58F04-9A35-6464-3813-EAF332274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Example…</a:t>
            </a:r>
          </a:p>
        </p:txBody>
      </p:sp>
      <p:pic>
        <p:nvPicPr>
          <p:cNvPr id="6" name="Content Placeholder 5" descr="A cartoon of a ladybug and lady bug&#10;&#10;AI-generated content may be incorrect.">
            <a:extLst>
              <a:ext uri="{FF2B5EF4-FFF2-40B4-BE49-F238E27FC236}">
                <a16:creationId xmlns:a16="http://schemas.microsoft.com/office/drawing/2014/main" id="{4A3D094D-2A57-1A83-1019-063FEF911BC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181" y="1825625"/>
            <a:ext cx="4259637" cy="4351338"/>
          </a:xfrm>
        </p:spPr>
      </p:pic>
      <p:pic>
        <p:nvPicPr>
          <p:cNvPr id="8" name="Content Placeholder 7" descr="A jar full of coins&#10;&#10;AI-generated content may be incorrect.">
            <a:extLst>
              <a:ext uri="{FF2B5EF4-FFF2-40B4-BE49-F238E27FC236}">
                <a16:creationId xmlns:a16="http://schemas.microsoft.com/office/drawing/2014/main" id="{9BFB15AA-A38E-1BBC-04CE-EE70AEBD407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60593"/>
            <a:ext cx="5181600" cy="3881402"/>
          </a:xfrm>
        </p:spPr>
      </p:pic>
    </p:spTree>
    <p:extLst>
      <p:ext uri="{BB962C8B-B14F-4D97-AF65-F5344CB8AC3E}">
        <p14:creationId xmlns:p14="http://schemas.microsoft.com/office/powerpoint/2010/main" val="1892273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36F74-B6E4-3547-B00E-20BCB695A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/>
          <a:p>
            <a:r>
              <a:rPr lang="en-US" dirty="0"/>
              <a:t>Thank you for your time!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4FDF25A-BD0A-2EDB-72A2-C5C7235EE2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/>
          <a:lstStyle/>
          <a:p>
            <a:pPr algn="l"/>
            <a:r>
              <a:rPr lang="en-US" dirty="0"/>
              <a:t>If you have any questions, please give us a call.</a:t>
            </a:r>
          </a:p>
          <a:p>
            <a:pPr algn="l"/>
            <a:r>
              <a:rPr lang="en-US" dirty="0"/>
              <a:t>Louise Pagone, Program Coordinator</a:t>
            </a:r>
          </a:p>
          <a:p>
            <a:pPr algn="l"/>
            <a:r>
              <a:rPr lang="en-US" dirty="0"/>
              <a:t>Our Office: (707)263-6838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758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9B40-7D27-694C-847A-EAC37A22D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University of California Master Gardeners of Lake County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030572-299B-A449-B86B-6839F5A5AC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Who We Are, What We Do, What’s in the Future</a:t>
            </a:r>
          </a:p>
        </p:txBody>
      </p:sp>
    </p:spTree>
    <p:extLst>
      <p:ext uri="{BB962C8B-B14F-4D97-AF65-F5344CB8AC3E}">
        <p14:creationId xmlns:p14="http://schemas.microsoft.com/office/powerpoint/2010/main" val="388376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6908A4C-CAA8-29AC-B70B-5C13C0935508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926FA-0742-25D9-B358-CB00E2BC5816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We are you neighbors and friends</a:t>
            </a:r>
          </a:p>
          <a:p>
            <a:r>
              <a:rPr lang="en-US" dirty="0"/>
              <a:t>We are scientists, teachers, project managers, and more</a:t>
            </a:r>
          </a:p>
          <a:p>
            <a:r>
              <a:rPr lang="en-US" dirty="0"/>
              <a:t>We love to garden</a:t>
            </a:r>
          </a:p>
          <a:p>
            <a:r>
              <a:rPr lang="en-US" dirty="0"/>
              <a:t>We love meeting new People</a:t>
            </a:r>
          </a:p>
          <a:p>
            <a:r>
              <a:rPr lang="en-US" dirty="0"/>
              <a:t>And do we love plants!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613C8F2-BF57-EED5-6831-E6ED63470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We Are</a:t>
            </a:r>
          </a:p>
        </p:txBody>
      </p:sp>
      <p:pic>
        <p:nvPicPr>
          <p:cNvPr id="11" name="Picture Placeholder 10" descr="A group of women sitting at a table&#10;&#10;AI-generated content may be incorrect.">
            <a:extLst>
              <a:ext uri="{FF2B5EF4-FFF2-40B4-BE49-F238E27FC236}">
                <a16:creationId xmlns:a16="http://schemas.microsoft.com/office/drawing/2014/main" id="{D310E34F-BF69-EB98-3060-BDE3C4E8B9FB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8" r="205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66434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We Do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 love to share our love and knowledge of gardening with our communities</a:t>
            </a:r>
          </a:p>
          <a:p>
            <a:r>
              <a:rPr lang="en-US" dirty="0"/>
              <a:t>Sharing knowledge is important to us: Invasive Species, The latest information on pest control; What to Grow &amp; When to grow it</a:t>
            </a:r>
          </a:p>
          <a:p>
            <a:r>
              <a:rPr lang="en-US" dirty="0"/>
              <a:t>We collaborate. With each other and with our clients ~ the citizens of Lake County. We collaborate with Lake County 4-H and their Junior Master Gardener Program and the school gardens around the lake</a:t>
            </a:r>
          </a:p>
          <a:p>
            <a:r>
              <a:rPr lang="en-US" dirty="0"/>
              <a:t>We collaborate with the Tribal Health Clinics. Teaching gardening classes through the Summer and into the Fall.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987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9B8683C-7539-F703-215B-FD8A6D363CD3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F219C-FFF9-0C71-84A6-6FCE1B031F1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123863" y="1753908"/>
            <a:ext cx="5675811" cy="4969042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We are in the initial stages of collaboration with Middletown Rancheria and the community garden there.</a:t>
            </a:r>
          </a:p>
          <a:p>
            <a:r>
              <a:rPr lang="en-US" dirty="0"/>
              <a:t>We care for our demonstration gardens at the UCCE Lake Extension Offices.</a:t>
            </a:r>
          </a:p>
          <a:p>
            <a:r>
              <a:rPr lang="en-US" dirty="0"/>
              <a:t>We have a radio show on KPFZ 88.1FM. Our show Right Plant Place will be celebrating its third anniversary just in time for Thanksgiving 2025.</a:t>
            </a:r>
          </a:p>
          <a:p>
            <a:r>
              <a:rPr lang="en-US" dirty="0"/>
              <a:t>We attend festivals and events of all kinds in Lake County: Blackberry Cobbler Festival, Big Valley Small Farms Tours, vision of hope in October, health &amp; wellness fair in lakeport; the Farmers finest farmer’s market at the Mercantile to name a few.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8D3DF3-A0AF-CF52-AB6F-9B6E6384D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5675811" cy="618374"/>
          </a:xfrm>
        </p:spPr>
        <p:txBody>
          <a:bodyPr/>
          <a:lstStyle/>
          <a:p>
            <a:r>
              <a:rPr lang="en-US" dirty="0"/>
              <a:t>What We Do, </a:t>
            </a:r>
            <a:r>
              <a:rPr lang="en-US" dirty="0" err="1"/>
              <a:t>con’t</a:t>
            </a:r>
            <a:endParaRPr lang="en-US" dirty="0"/>
          </a:p>
        </p:txBody>
      </p:sp>
      <p:pic>
        <p:nvPicPr>
          <p:cNvPr id="7" name="Picture Placeholder 6" descr="A planter boxes outside of a building&#10;&#10;AI-generated content may be incorrect.">
            <a:extLst>
              <a:ext uri="{FF2B5EF4-FFF2-40B4-BE49-F238E27FC236}">
                <a16:creationId xmlns:a16="http://schemas.microsoft.com/office/drawing/2014/main" id="{17C1A116-C66E-D87A-7C1C-C941DE24376E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" b="226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61908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0696DA7-EBDB-F525-A713-9969DC91DE94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A1CB3-7381-59E9-66AB-249F83A073A9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We are learning about Firesafe Landscaping and Home Hardening</a:t>
            </a:r>
          </a:p>
          <a:p>
            <a:r>
              <a:rPr lang="en-US" dirty="0"/>
              <a:t>Climate Change is on our minds</a:t>
            </a:r>
          </a:p>
          <a:p>
            <a:r>
              <a:rPr lang="en-US" dirty="0"/>
              <a:t>We are learning to be scouts for all kinds of pests and invasive species: The Tree of Heaven, The Spotted Lanternfly, Pink Mealy Bug, and the Mediterranean Oak Borer to name a few.</a:t>
            </a:r>
          </a:p>
          <a:p>
            <a:endParaRPr lang="en-US" dirty="0"/>
          </a:p>
          <a:p>
            <a:r>
              <a:rPr lang="en-US" dirty="0"/>
              <a:t>All this knowledge will impact our gardens into the future, and we’ll be ready.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EBBB450-0CCC-DDD7-103D-96F9C9139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Going Forward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3FBFC77B-007E-B2DB-FA71-305F1A1E25D9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8" r="181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59766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A close up of a bug&#10;&#10;AI-generated content may be incorrect.">
            <a:extLst>
              <a:ext uri="{FF2B5EF4-FFF2-40B4-BE49-F238E27FC236}">
                <a16:creationId xmlns:a16="http://schemas.microsoft.com/office/drawing/2014/main" id="{F048D458-63B5-A8C7-655E-2D68D221F6BC}"/>
              </a:ext>
            </a:extLst>
          </p:cNvPr>
          <p:cNvPicPr>
            <a:picLocks noGrp="1" noChangeAspect="1"/>
          </p:cNvPicPr>
          <p:nvPr>
            <p:ph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61755"/>
            <a:ext cx="5675313" cy="382049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B53AB6B-0769-DE49-8041-C89DB38C9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728531"/>
          </a:xfrm>
        </p:spPr>
        <p:txBody>
          <a:bodyPr/>
          <a:lstStyle/>
          <a:p>
            <a:pPr algn="ctr"/>
            <a:r>
              <a:rPr lang="en-US" dirty="0"/>
              <a:t>Some Invasives we are learning to Identify</a:t>
            </a:r>
            <a:br>
              <a:rPr lang="en-US" dirty="0"/>
            </a:br>
            <a:r>
              <a:rPr lang="en-US" dirty="0"/>
              <a:t>Guess what this is?</a:t>
            </a:r>
          </a:p>
        </p:txBody>
      </p:sp>
      <p:pic>
        <p:nvPicPr>
          <p:cNvPr id="6" name="Picture Placeholder 5" descr="A group of bugs on a tree branch&#10;&#10;AI-generated content may be incorrect.">
            <a:extLst>
              <a:ext uri="{FF2B5EF4-FFF2-40B4-BE49-F238E27FC236}">
                <a16:creationId xmlns:a16="http://schemas.microsoft.com/office/drawing/2014/main" id="{BE09DBD7-F6FC-15AA-6E1A-DE794B2021F5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4" b="2594"/>
          <a:stretch>
            <a:fillRect/>
          </a:stretch>
        </p:blipFill>
        <p:spPr/>
      </p:pic>
      <p:pic>
        <p:nvPicPr>
          <p:cNvPr id="9" name="Picture Placeholder 8" descr="Close-up of a tree branch with green leaves&#10;&#10;AI-generated content may be incorrect.">
            <a:extLst>
              <a:ext uri="{FF2B5EF4-FFF2-40B4-BE49-F238E27FC236}">
                <a16:creationId xmlns:a16="http://schemas.microsoft.com/office/drawing/2014/main" id="{9897019E-96A3-89D9-6E18-C69669C264CE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7" b="28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29343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7C980-A823-A4FA-1E2E-D0861CAA6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	</a:t>
            </a:r>
          </a:p>
        </p:txBody>
      </p:sp>
      <p:pic>
        <p:nvPicPr>
          <p:cNvPr id="10" name="Content Placeholder 9" descr="A close up of a bug&#10;&#10;AI-generated content may be incorrect.">
            <a:extLst>
              <a:ext uri="{FF2B5EF4-FFF2-40B4-BE49-F238E27FC236}">
                <a16:creationId xmlns:a16="http://schemas.microsoft.com/office/drawing/2014/main" id="{E6D24355-8832-33A5-709E-B680AECADB4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8" r="13501" b="1"/>
          <a:stretch>
            <a:fillRect/>
          </a:stretch>
        </p:blipFill>
        <p:spPr>
          <a:xfrm>
            <a:off x="838200" y="1825625"/>
            <a:ext cx="5181600" cy="4351338"/>
          </a:xfrm>
          <a:noFill/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D24090-B7DB-AE8B-392E-F17EC3812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The Tree of Heaven is the host for the Spotted Lanternfly; it is considered a noxious weed.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The fly is not harmful to humans. It doesn't’ sting or bite, but it can destroy agricultural crops all through the state.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The spotted lanternfly is already in 19 states in the US mostly on the East Coast.</a:t>
            </a:r>
          </a:p>
        </p:txBody>
      </p:sp>
    </p:spTree>
    <p:extLst>
      <p:ext uri="{BB962C8B-B14F-4D97-AF65-F5344CB8AC3E}">
        <p14:creationId xmlns:p14="http://schemas.microsoft.com/office/powerpoint/2010/main" val="980270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4CB34-D8B4-5505-E77F-8FD3607868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/>
          <a:p>
            <a:r>
              <a:rPr lang="en-US" dirty="0"/>
              <a:t>But We Try to Maintain Our Senses of Humor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19BA9CB-7C76-0B80-E401-87DDFA34A2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/>
          <a:lstStyle/>
          <a:p>
            <a:r>
              <a:rPr lang="en-US" dirty="0"/>
              <a:t>Gardening Cartoons Help</a:t>
            </a:r>
          </a:p>
        </p:txBody>
      </p:sp>
    </p:spTree>
    <p:extLst>
      <p:ext uri="{BB962C8B-B14F-4D97-AF65-F5344CB8AC3E}">
        <p14:creationId xmlns:p14="http://schemas.microsoft.com/office/powerpoint/2010/main" val="2377722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ANR_MG PowerPoint template_SP" id="{1EA8C78F-AD94-0D49-B207-046FB8285761}" vid="{F750CA52-6E0C-5448-B391-BC369BD183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479</Words>
  <Application>Microsoft Office PowerPoint</Application>
  <PresentationFormat>Widescreen</PresentationFormat>
  <Paragraphs>40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UC Master Gardener Program of Lake County</vt:lpstr>
      <vt:lpstr>University of California Master Gardeners of Lake County</vt:lpstr>
      <vt:lpstr>Who We Are</vt:lpstr>
      <vt:lpstr>What We Do</vt:lpstr>
      <vt:lpstr>What We Do, con’t</vt:lpstr>
      <vt:lpstr>Going Forward  </vt:lpstr>
      <vt:lpstr>Some Invasives we are learning to Identify Guess what this is?</vt:lpstr>
      <vt:lpstr> </vt:lpstr>
      <vt:lpstr>But We Try to Maintain Our Senses of Humor</vt:lpstr>
      <vt:lpstr>For Example…</vt:lpstr>
      <vt:lpstr>Thank you for your time!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 title slide. This slide works well for long titles</dc:title>
  <dc:creator>Sandra J Osterman</dc:creator>
  <cp:lastModifiedBy>Louise Pagone</cp:lastModifiedBy>
  <cp:revision>2</cp:revision>
  <dcterms:created xsi:type="dcterms:W3CDTF">2020-01-27T22:35:11Z</dcterms:created>
  <dcterms:modified xsi:type="dcterms:W3CDTF">2025-09-11T00:09:24Z</dcterms:modified>
</cp:coreProperties>
</file>