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78" r:id="rId3"/>
    <p:sldId id="258" r:id="rId4"/>
    <p:sldId id="257" r:id="rId5"/>
    <p:sldId id="260" r:id="rId6"/>
    <p:sldId id="259" r:id="rId7"/>
    <p:sldId id="266" r:id="rId8"/>
    <p:sldId id="269" r:id="rId9"/>
    <p:sldId id="268" r:id="rId10"/>
    <p:sldId id="271" r:id="rId11"/>
    <p:sldId id="272" r:id="rId12"/>
    <p:sldId id="286" r:id="rId13"/>
    <p:sldId id="284" r:id="rId14"/>
    <p:sldId id="285" r:id="rId15"/>
    <p:sldId id="275" r:id="rId16"/>
    <p:sldId id="274" r:id="rId17"/>
    <p:sldId id="276" r:id="rId18"/>
    <p:sldId id="277" r:id="rId19"/>
    <p:sldId id="263" r:id="rId20"/>
    <p:sldId id="264" r:id="rId21"/>
    <p:sldId id="265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D6D7FF-5D75-F954-5CC2-E97D3F30B64F}" name="Pawan Upadhyay" initials="PU" userId="S::pawan.upadhyay@lakecountyca.gov::612a6945-b9c1-4b0b-8bff-eb2861bd9a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an.upadhyay\AppData\Local\Microsoft\Windows\INetCache\Content.Outlook\MABZQEW2\Sticker%20Sales%202019-2026%20(00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Sheet1!$D$5</c:f>
              <c:strCache>
                <c:ptCount val="1"/>
                <c:pt idx="0">
                  <c:v>Funded Applications/Projects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5080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Sheet1!$C$6:$C$17</c:f>
              <c:strCache>
                <c:ptCount val="11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Sheet1!$D$6:$D$17</c:f>
              <c:numCache>
                <c:formatCode>General</c:formatCode>
                <c:ptCount val="12"/>
                <c:pt idx="0">
                  <c:v>15</c:v>
                </c:pt>
                <c:pt idx="1">
                  <c:v>19</c:v>
                </c:pt>
                <c:pt idx="2">
                  <c:v>9</c:v>
                </c:pt>
                <c:pt idx="3">
                  <c:v>13</c:v>
                </c:pt>
                <c:pt idx="4">
                  <c:v>11</c:v>
                </c:pt>
                <c:pt idx="5">
                  <c:v>8</c:v>
                </c:pt>
                <c:pt idx="6">
                  <c:v>10</c:v>
                </c:pt>
                <c:pt idx="7">
                  <c:v>10</c:v>
                </c:pt>
                <c:pt idx="8">
                  <c:v>12</c:v>
                </c:pt>
                <c:pt idx="9">
                  <c:v>10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C3-4D61-862C-2CEFDDA59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7062079"/>
        <c:axId val="457495311"/>
      </c:barChart>
      <c:lineChart>
        <c:grouping val="standard"/>
        <c:varyColors val="0"/>
        <c:ser>
          <c:idx val="1"/>
          <c:order val="1"/>
          <c:tx>
            <c:strRef>
              <c:f>Sheet1!$E$5</c:f>
              <c:strCache>
                <c:ptCount val="1"/>
                <c:pt idx="0">
                  <c:v>Amount Funded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5080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Sheet1!$C$6:$C$16</c:f>
              <c:strCache>
                <c:ptCount val="11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Sheet1!$E$6:$E$16</c:f>
              <c:numCache>
                <c:formatCode>"$"#,##0.00_);[Red]\("$"#,##0.00\)</c:formatCode>
                <c:ptCount val="11"/>
                <c:pt idx="0" formatCode="#,##0.00">
                  <c:v>2288000.5499999998</c:v>
                </c:pt>
                <c:pt idx="1">
                  <c:v>4682831.5999999996</c:v>
                </c:pt>
                <c:pt idx="2">
                  <c:v>1887872.66</c:v>
                </c:pt>
                <c:pt idx="3">
                  <c:v>2251476.91</c:v>
                </c:pt>
                <c:pt idx="4">
                  <c:v>3142458</c:v>
                </c:pt>
                <c:pt idx="5">
                  <c:v>1705005.47</c:v>
                </c:pt>
                <c:pt idx="6">
                  <c:v>2898651.9</c:v>
                </c:pt>
                <c:pt idx="7">
                  <c:v>2961329.58</c:v>
                </c:pt>
                <c:pt idx="8">
                  <c:v>2982586.23</c:v>
                </c:pt>
                <c:pt idx="9">
                  <c:v>1991691.92</c:v>
                </c:pt>
                <c:pt idx="10">
                  <c:v>1999973.97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6C3-4D61-862C-2CEFDDA59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1484351"/>
        <c:axId val="457553871"/>
      </c:lineChart>
      <c:catAx>
        <c:axId val="4570620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Grant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7495311"/>
        <c:crosses val="autoZero"/>
        <c:auto val="1"/>
        <c:lblAlgn val="ctr"/>
        <c:lblOffset val="100"/>
        <c:noMultiLvlLbl val="0"/>
      </c:catAx>
      <c:valAx>
        <c:axId val="457495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No. of Funded Projects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7062079"/>
        <c:crosses val="autoZero"/>
        <c:crossBetween val="between"/>
      </c:valAx>
      <c:valAx>
        <c:axId val="457553871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Total Amount Funded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1484351"/>
        <c:crosses val="max"/>
        <c:crossBetween val="between"/>
      </c:valAx>
      <c:catAx>
        <c:axId val="17814843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75538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1">
        <a:lumMod val="65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B5D5AA-7E65-40C5-B92F-38348F0155B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69EF59C-C7AC-422F-A7DC-027420A1A23A}">
      <dgm:prSet/>
      <dgm:spPr/>
      <dgm:t>
        <a:bodyPr/>
        <a:lstStyle/>
        <a:p>
          <a:r>
            <a:rPr lang="en-US" dirty="0"/>
            <a:t>The Board previously directed staff to pursue a financially sustainable Quagga Mussel Prevention Program.</a:t>
          </a:r>
        </a:p>
      </dgm:t>
    </dgm:pt>
    <dgm:pt modelId="{CC8DAFC4-99F7-48C3-9DF4-F65F731C6E45}" type="parTrans" cxnId="{F5859DA9-9881-42FE-8CC9-69CED8BB8893}">
      <dgm:prSet/>
      <dgm:spPr/>
      <dgm:t>
        <a:bodyPr/>
        <a:lstStyle/>
        <a:p>
          <a:endParaRPr lang="en-US"/>
        </a:p>
      </dgm:t>
    </dgm:pt>
    <dgm:pt modelId="{E3487040-5978-4A22-A41E-EC422ED8F3AF}" type="sibTrans" cxnId="{F5859DA9-9881-42FE-8CC9-69CED8BB8893}">
      <dgm:prSet/>
      <dgm:spPr/>
      <dgm:t>
        <a:bodyPr/>
        <a:lstStyle/>
        <a:p>
          <a:endParaRPr lang="en-US"/>
        </a:p>
      </dgm:t>
    </dgm:pt>
    <dgm:pt modelId="{D4B46614-405E-415F-A957-4BD35C6A318E}">
      <dgm:prSet/>
      <dgm:spPr/>
      <dgm:t>
        <a:bodyPr/>
        <a:lstStyle/>
        <a:p>
          <a:r>
            <a:rPr lang="en-US" dirty="0"/>
            <a:t>The program has historically relied heavily on grant funding.</a:t>
          </a:r>
        </a:p>
      </dgm:t>
    </dgm:pt>
    <dgm:pt modelId="{281B900F-CC52-4C14-952C-803443D80A97}" type="parTrans" cxnId="{EA08D3F0-D1D9-4984-B6CB-E5105CB51A1E}">
      <dgm:prSet/>
      <dgm:spPr/>
      <dgm:t>
        <a:bodyPr/>
        <a:lstStyle/>
        <a:p>
          <a:endParaRPr lang="en-US"/>
        </a:p>
      </dgm:t>
    </dgm:pt>
    <dgm:pt modelId="{1D0EB486-B7D9-457E-8F4D-9F21449B9B2F}" type="sibTrans" cxnId="{EA08D3F0-D1D9-4984-B6CB-E5105CB51A1E}">
      <dgm:prSet/>
      <dgm:spPr/>
      <dgm:t>
        <a:bodyPr/>
        <a:lstStyle/>
        <a:p>
          <a:endParaRPr lang="en-US"/>
        </a:p>
      </dgm:t>
    </dgm:pt>
    <dgm:pt modelId="{84E6F7B5-8751-4E14-82AE-5D4EC0BACC7E}">
      <dgm:prSet/>
      <dgm:spPr/>
      <dgm:t>
        <a:bodyPr/>
        <a:lstStyle/>
        <a:p>
          <a:r>
            <a:rPr lang="en-US" dirty="0"/>
            <a:t>Grant funding is not guaranteed and has fluctuated over time.</a:t>
          </a:r>
        </a:p>
      </dgm:t>
    </dgm:pt>
    <dgm:pt modelId="{2928669E-7890-4407-B897-184DB816FFC3}" type="parTrans" cxnId="{631C4F98-3DE0-49D5-A991-890AD08A3FC2}">
      <dgm:prSet/>
      <dgm:spPr/>
      <dgm:t>
        <a:bodyPr/>
        <a:lstStyle/>
        <a:p>
          <a:endParaRPr lang="en-US"/>
        </a:p>
      </dgm:t>
    </dgm:pt>
    <dgm:pt modelId="{94C82B15-11CC-4BE9-A7D3-30D9E876DB33}" type="sibTrans" cxnId="{631C4F98-3DE0-49D5-A991-890AD08A3FC2}">
      <dgm:prSet/>
      <dgm:spPr/>
      <dgm:t>
        <a:bodyPr/>
        <a:lstStyle/>
        <a:p>
          <a:endParaRPr lang="en-US"/>
        </a:p>
      </dgm:t>
    </dgm:pt>
    <dgm:pt modelId="{AFF227EA-CF61-4463-B786-15F7B170A0D0}">
      <dgm:prSet/>
      <dgm:spPr/>
      <dgm:t>
        <a:bodyPr/>
        <a:lstStyle/>
        <a:p>
          <a:r>
            <a:rPr lang="en-US" dirty="0"/>
            <a:t>Staff is seeking approval of fee adjustments to support long-term program sustainability.</a:t>
          </a:r>
        </a:p>
      </dgm:t>
    </dgm:pt>
    <dgm:pt modelId="{76F662EF-875F-4476-8F4F-67AAD0DA40AF}" type="parTrans" cxnId="{94299389-4529-40DC-9C3F-C48532B2F795}">
      <dgm:prSet/>
      <dgm:spPr/>
      <dgm:t>
        <a:bodyPr/>
        <a:lstStyle/>
        <a:p>
          <a:endParaRPr lang="en-US"/>
        </a:p>
      </dgm:t>
    </dgm:pt>
    <dgm:pt modelId="{B223D2E6-F268-4307-A5F4-C54A3E8CF307}" type="sibTrans" cxnId="{94299389-4529-40DC-9C3F-C48532B2F795}">
      <dgm:prSet/>
      <dgm:spPr/>
      <dgm:t>
        <a:bodyPr/>
        <a:lstStyle/>
        <a:p>
          <a:endParaRPr lang="en-US"/>
        </a:p>
      </dgm:t>
    </dgm:pt>
    <dgm:pt modelId="{5D53099F-03CE-4F09-B6ED-DE5EF456E92A}" type="pres">
      <dgm:prSet presAssocID="{9BB5D5AA-7E65-40C5-B92F-38348F0155B3}" presName="linear" presStyleCnt="0">
        <dgm:presLayoutVars>
          <dgm:animLvl val="lvl"/>
          <dgm:resizeHandles val="exact"/>
        </dgm:presLayoutVars>
      </dgm:prSet>
      <dgm:spPr/>
    </dgm:pt>
    <dgm:pt modelId="{38311EE4-7B1F-4A99-B14A-664D5A3C659F}" type="pres">
      <dgm:prSet presAssocID="{A69EF59C-C7AC-422F-A7DC-027420A1A23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B4CA9E7-3957-4C73-9E53-8AE5DA85C425}" type="pres">
      <dgm:prSet presAssocID="{E3487040-5978-4A22-A41E-EC422ED8F3AF}" presName="spacer" presStyleCnt="0"/>
      <dgm:spPr/>
    </dgm:pt>
    <dgm:pt modelId="{3B55AF5A-1D3F-4E2C-B6F0-91D89A63C872}" type="pres">
      <dgm:prSet presAssocID="{D4B46614-405E-415F-A957-4BD35C6A31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711E744-F54C-4EDB-A134-A9F38F741FEB}" type="pres">
      <dgm:prSet presAssocID="{1D0EB486-B7D9-457E-8F4D-9F21449B9B2F}" presName="spacer" presStyleCnt="0"/>
      <dgm:spPr/>
    </dgm:pt>
    <dgm:pt modelId="{AA9384A4-72FD-4CE0-9FB5-4BDA57298EAC}" type="pres">
      <dgm:prSet presAssocID="{84E6F7B5-8751-4E14-82AE-5D4EC0BACC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2B77A6A-6F4B-4588-BA2F-E5DB54E7B4DB}" type="pres">
      <dgm:prSet presAssocID="{94C82B15-11CC-4BE9-A7D3-30D9E876DB33}" presName="spacer" presStyleCnt="0"/>
      <dgm:spPr/>
    </dgm:pt>
    <dgm:pt modelId="{27871AFF-7F84-42D6-BEBC-ADC9E70F8F00}" type="pres">
      <dgm:prSet presAssocID="{AFF227EA-CF61-4463-B786-15F7B170A0D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E4DD107-F234-4A6E-9B5B-F5A882106E2D}" type="presOf" srcId="{AFF227EA-CF61-4463-B786-15F7B170A0D0}" destId="{27871AFF-7F84-42D6-BEBC-ADC9E70F8F00}" srcOrd="0" destOrd="0" presId="urn:microsoft.com/office/officeart/2005/8/layout/vList2"/>
    <dgm:cxn modelId="{5476B722-06EB-4936-9717-6BA406984FB9}" type="presOf" srcId="{D4B46614-405E-415F-A957-4BD35C6A318E}" destId="{3B55AF5A-1D3F-4E2C-B6F0-91D89A63C872}" srcOrd="0" destOrd="0" presId="urn:microsoft.com/office/officeart/2005/8/layout/vList2"/>
    <dgm:cxn modelId="{51BB814D-57C7-4E33-A93F-8D5D95655BCA}" type="presOf" srcId="{A69EF59C-C7AC-422F-A7DC-027420A1A23A}" destId="{38311EE4-7B1F-4A99-B14A-664D5A3C659F}" srcOrd="0" destOrd="0" presId="urn:microsoft.com/office/officeart/2005/8/layout/vList2"/>
    <dgm:cxn modelId="{94299389-4529-40DC-9C3F-C48532B2F795}" srcId="{9BB5D5AA-7E65-40C5-B92F-38348F0155B3}" destId="{AFF227EA-CF61-4463-B786-15F7B170A0D0}" srcOrd="3" destOrd="0" parTransId="{76F662EF-875F-4476-8F4F-67AAD0DA40AF}" sibTransId="{B223D2E6-F268-4307-A5F4-C54A3E8CF307}"/>
    <dgm:cxn modelId="{631C4F98-3DE0-49D5-A991-890AD08A3FC2}" srcId="{9BB5D5AA-7E65-40C5-B92F-38348F0155B3}" destId="{84E6F7B5-8751-4E14-82AE-5D4EC0BACC7E}" srcOrd="2" destOrd="0" parTransId="{2928669E-7890-4407-B897-184DB816FFC3}" sibTransId="{94C82B15-11CC-4BE9-A7D3-30D9E876DB33}"/>
    <dgm:cxn modelId="{F5859DA9-9881-42FE-8CC9-69CED8BB8893}" srcId="{9BB5D5AA-7E65-40C5-B92F-38348F0155B3}" destId="{A69EF59C-C7AC-422F-A7DC-027420A1A23A}" srcOrd="0" destOrd="0" parTransId="{CC8DAFC4-99F7-48C3-9DF4-F65F731C6E45}" sibTransId="{E3487040-5978-4A22-A41E-EC422ED8F3AF}"/>
    <dgm:cxn modelId="{8A4A6FBB-F224-47E7-96A9-ED1A470E97D6}" type="presOf" srcId="{84E6F7B5-8751-4E14-82AE-5D4EC0BACC7E}" destId="{AA9384A4-72FD-4CE0-9FB5-4BDA57298EAC}" srcOrd="0" destOrd="0" presId="urn:microsoft.com/office/officeart/2005/8/layout/vList2"/>
    <dgm:cxn modelId="{209666DC-B6D5-445D-BCB3-78658EEB117F}" type="presOf" srcId="{9BB5D5AA-7E65-40C5-B92F-38348F0155B3}" destId="{5D53099F-03CE-4F09-B6ED-DE5EF456E92A}" srcOrd="0" destOrd="0" presId="urn:microsoft.com/office/officeart/2005/8/layout/vList2"/>
    <dgm:cxn modelId="{EA08D3F0-D1D9-4984-B6CB-E5105CB51A1E}" srcId="{9BB5D5AA-7E65-40C5-B92F-38348F0155B3}" destId="{D4B46614-405E-415F-A957-4BD35C6A318E}" srcOrd="1" destOrd="0" parTransId="{281B900F-CC52-4C14-952C-803443D80A97}" sibTransId="{1D0EB486-B7D9-457E-8F4D-9F21449B9B2F}"/>
    <dgm:cxn modelId="{703F86C7-A903-4062-BBD2-5A6F22854DA0}" type="presParOf" srcId="{5D53099F-03CE-4F09-B6ED-DE5EF456E92A}" destId="{38311EE4-7B1F-4A99-B14A-664D5A3C659F}" srcOrd="0" destOrd="0" presId="urn:microsoft.com/office/officeart/2005/8/layout/vList2"/>
    <dgm:cxn modelId="{E4E7B596-49E8-4AFE-8876-4DBB7F5B9106}" type="presParOf" srcId="{5D53099F-03CE-4F09-B6ED-DE5EF456E92A}" destId="{EB4CA9E7-3957-4C73-9E53-8AE5DA85C425}" srcOrd="1" destOrd="0" presId="urn:microsoft.com/office/officeart/2005/8/layout/vList2"/>
    <dgm:cxn modelId="{8CC379FE-8FE1-4CEB-903C-E69DC07EE264}" type="presParOf" srcId="{5D53099F-03CE-4F09-B6ED-DE5EF456E92A}" destId="{3B55AF5A-1D3F-4E2C-B6F0-91D89A63C872}" srcOrd="2" destOrd="0" presId="urn:microsoft.com/office/officeart/2005/8/layout/vList2"/>
    <dgm:cxn modelId="{67CDDA3F-A8D6-455B-8063-949CE965E438}" type="presParOf" srcId="{5D53099F-03CE-4F09-B6ED-DE5EF456E92A}" destId="{B711E744-F54C-4EDB-A134-A9F38F741FEB}" srcOrd="3" destOrd="0" presId="urn:microsoft.com/office/officeart/2005/8/layout/vList2"/>
    <dgm:cxn modelId="{B6287EEA-A6E7-4DF5-A2E8-47A4CC9835C6}" type="presParOf" srcId="{5D53099F-03CE-4F09-B6ED-DE5EF456E92A}" destId="{AA9384A4-72FD-4CE0-9FB5-4BDA57298EAC}" srcOrd="4" destOrd="0" presId="urn:microsoft.com/office/officeart/2005/8/layout/vList2"/>
    <dgm:cxn modelId="{6338319A-F95F-4470-8F49-D4A79E0CF6E8}" type="presParOf" srcId="{5D53099F-03CE-4F09-B6ED-DE5EF456E92A}" destId="{92B77A6A-6F4B-4588-BA2F-E5DB54E7B4DB}" srcOrd="5" destOrd="0" presId="urn:microsoft.com/office/officeart/2005/8/layout/vList2"/>
    <dgm:cxn modelId="{19295DD2-3EC4-4518-BF5D-ED7717359403}" type="presParOf" srcId="{5D53099F-03CE-4F09-B6ED-DE5EF456E92A}" destId="{27871AFF-7F84-42D6-BEBC-ADC9E70F8F0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58FA78-914E-41EA-88AB-E7644B10CCA2}" type="doc">
      <dgm:prSet loTypeId="urn:microsoft.com/office/officeart/2005/8/layout/vProcess5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4538D9-C610-4838-9983-C0A28C5D436E}">
      <dgm:prSet custT="1"/>
      <dgm:spPr/>
      <dgm:t>
        <a:bodyPr/>
        <a:lstStyle/>
        <a:p>
          <a:pPr>
            <a:defRPr cap="all"/>
          </a:pPr>
          <a:r>
            <a:rPr lang="en-US" sz="1800" b="1" dirty="0">
              <a:solidFill>
                <a:schemeClr val="bg1"/>
              </a:solidFill>
            </a:rPr>
            <a:t>Quagga, zebra (genus </a:t>
          </a:r>
          <a:r>
            <a:rPr lang="en-US" sz="1800" b="1" dirty="0" err="1">
              <a:solidFill>
                <a:schemeClr val="bg1"/>
              </a:solidFill>
            </a:rPr>
            <a:t>Dreissena</a:t>
          </a:r>
          <a:r>
            <a:rPr lang="en-US" sz="1800" b="1" dirty="0">
              <a:solidFill>
                <a:schemeClr val="bg1"/>
              </a:solidFill>
            </a:rPr>
            <a:t>) and axe-head (genus </a:t>
          </a:r>
          <a:r>
            <a:rPr lang="en-US" sz="1800" b="1" dirty="0" err="1">
              <a:solidFill>
                <a:schemeClr val="bg1"/>
              </a:solidFill>
            </a:rPr>
            <a:t>Xenostrobus</a:t>
          </a:r>
          <a:r>
            <a:rPr lang="en-US" sz="1800" b="1" dirty="0">
              <a:solidFill>
                <a:schemeClr val="bg1"/>
              </a:solidFill>
            </a:rPr>
            <a:t>)</a:t>
          </a:r>
        </a:p>
      </dgm:t>
    </dgm:pt>
    <dgm:pt modelId="{B12AB03F-C1AD-47A8-9C49-98E23A562768}" type="parTrans" cxnId="{72D5A955-5C56-4260-9C8D-ABAE9C20D17B}">
      <dgm:prSet/>
      <dgm:spPr/>
      <dgm:t>
        <a:bodyPr/>
        <a:lstStyle/>
        <a:p>
          <a:endParaRPr lang="en-US"/>
        </a:p>
      </dgm:t>
    </dgm:pt>
    <dgm:pt modelId="{1479BDEC-AC7C-48CA-BF3C-1C6640661107}" type="sibTrans" cxnId="{72D5A955-5C56-4260-9C8D-ABAE9C20D17B}">
      <dgm:prSet/>
      <dgm:spPr/>
      <dgm:t>
        <a:bodyPr/>
        <a:lstStyle/>
        <a:p>
          <a:endParaRPr lang="en-US"/>
        </a:p>
      </dgm:t>
    </dgm:pt>
    <dgm:pt modelId="{D806B6EE-C32D-489E-93DB-472730BA40E1}">
      <dgm:prSet custT="1"/>
      <dgm:spPr/>
      <dgm:t>
        <a:bodyPr/>
        <a:lstStyle/>
        <a:p>
          <a:pPr>
            <a:defRPr cap="all"/>
          </a:pPr>
          <a:r>
            <a:rPr lang="en-US" sz="1800" b="1" dirty="0">
              <a:solidFill>
                <a:schemeClr val="bg1"/>
              </a:solidFill>
            </a:rPr>
            <a:t>Golden mussels (genus </a:t>
          </a:r>
          <a:r>
            <a:rPr lang="en-US" sz="1800" b="1" dirty="0" err="1">
              <a:solidFill>
                <a:schemeClr val="bg1"/>
              </a:solidFill>
            </a:rPr>
            <a:t>Limnoperna</a:t>
          </a:r>
          <a:r>
            <a:rPr lang="en-US" sz="1800" b="1" dirty="0">
              <a:solidFill>
                <a:schemeClr val="bg1"/>
              </a:solidFill>
            </a:rPr>
            <a:t>) were detected in the Stockton area in 2024.</a:t>
          </a:r>
        </a:p>
      </dgm:t>
    </dgm:pt>
    <dgm:pt modelId="{48C938C3-9AFA-4F17-8D27-B67E15E3646A}" type="parTrans" cxnId="{5B51C113-FC68-4A87-845C-B33927C2D649}">
      <dgm:prSet/>
      <dgm:spPr/>
      <dgm:t>
        <a:bodyPr/>
        <a:lstStyle/>
        <a:p>
          <a:endParaRPr lang="en-US"/>
        </a:p>
      </dgm:t>
    </dgm:pt>
    <dgm:pt modelId="{A99A6907-CD7C-43FA-8366-B1C2BEF8B3CE}" type="sibTrans" cxnId="{5B51C113-FC68-4A87-845C-B33927C2D649}">
      <dgm:prSet/>
      <dgm:spPr/>
      <dgm:t>
        <a:bodyPr/>
        <a:lstStyle/>
        <a:p>
          <a:endParaRPr lang="en-US"/>
        </a:p>
      </dgm:t>
    </dgm:pt>
    <dgm:pt modelId="{7418F22C-B29B-4827-837E-86949B8DE57A}">
      <dgm:prSet custT="1"/>
      <dgm:spPr/>
      <dgm:t>
        <a:bodyPr/>
        <a:lstStyle/>
        <a:p>
          <a:pPr>
            <a:defRPr cap="all"/>
          </a:pPr>
          <a:r>
            <a:rPr lang="en-US" sz="1800" b="1" dirty="0">
              <a:solidFill>
                <a:schemeClr val="bg1"/>
              </a:solidFill>
            </a:rPr>
            <a:t>By 2025 they had spread into portions of the Delta and continue to spread </a:t>
          </a:r>
        </a:p>
      </dgm:t>
    </dgm:pt>
    <dgm:pt modelId="{26F737AF-B8F4-4B9E-B37F-225E5BA115B7}" type="parTrans" cxnId="{3ED1886B-4C13-458F-ACD9-126903B730FD}">
      <dgm:prSet/>
      <dgm:spPr/>
      <dgm:t>
        <a:bodyPr/>
        <a:lstStyle/>
        <a:p>
          <a:endParaRPr lang="en-US"/>
        </a:p>
      </dgm:t>
    </dgm:pt>
    <dgm:pt modelId="{98D41730-F482-4779-8454-4CFD036D25F5}" type="sibTrans" cxnId="{3ED1886B-4C13-458F-ACD9-126903B730FD}">
      <dgm:prSet/>
      <dgm:spPr/>
      <dgm:t>
        <a:bodyPr/>
        <a:lstStyle/>
        <a:p>
          <a:endParaRPr lang="en-US"/>
        </a:p>
      </dgm:t>
    </dgm:pt>
    <dgm:pt modelId="{A75ACBE1-FBD3-4C48-AC32-0A38FB702FD4}">
      <dgm:prSet custT="1"/>
      <dgm:spPr/>
      <dgm:t>
        <a:bodyPr/>
        <a:lstStyle/>
        <a:p>
          <a:pPr>
            <a:defRPr cap="all"/>
          </a:pPr>
          <a:r>
            <a:rPr lang="en-US" sz="1800" b="1" dirty="0">
              <a:solidFill>
                <a:schemeClr val="tx1"/>
              </a:solidFill>
            </a:rPr>
            <a:t>They are unintentionally moved between waterbodies by hitchhiking on watercraft and equipment.</a:t>
          </a:r>
        </a:p>
      </dgm:t>
    </dgm:pt>
    <dgm:pt modelId="{1984D5A0-4D8A-474D-9179-E6483A36C434}" type="parTrans" cxnId="{B1D7E355-1274-468E-82E5-7DEF2E165B8E}">
      <dgm:prSet/>
      <dgm:spPr/>
      <dgm:t>
        <a:bodyPr/>
        <a:lstStyle/>
        <a:p>
          <a:endParaRPr lang="en-US"/>
        </a:p>
      </dgm:t>
    </dgm:pt>
    <dgm:pt modelId="{FA350682-5C90-43F6-9977-698DDB65E106}" type="sibTrans" cxnId="{B1D7E355-1274-468E-82E5-7DEF2E165B8E}">
      <dgm:prSet/>
      <dgm:spPr/>
      <dgm:t>
        <a:bodyPr/>
        <a:lstStyle/>
        <a:p>
          <a:endParaRPr lang="en-US"/>
        </a:p>
      </dgm:t>
    </dgm:pt>
    <dgm:pt modelId="{864AD932-0AF2-4C18-BA52-E80C08FCAEF6}">
      <dgm:prSet/>
      <dgm:spPr/>
      <dgm:t>
        <a:bodyPr/>
        <a:lstStyle/>
        <a:p>
          <a:pPr>
            <a:defRPr cap="all"/>
          </a:pPr>
          <a:r>
            <a:rPr lang="en-US" b="1" dirty="0"/>
            <a:t>Both adult mussels and </a:t>
          </a:r>
          <a:r>
            <a:rPr lang="en-US" b="1" dirty="0" err="1"/>
            <a:t>veligers</a:t>
          </a:r>
          <a:r>
            <a:rPr lang="en-US" b="1" dirty="0"/>
            <a:t> (larval mussels) can be moved between waterbodies</a:t>
          </a:r>
          <a:r>
            <a:rPr lang="en-US" dirty="0"/>
            <a:t>.</a:t>
          </a:r>
        </a:p>
      </dgm:t>
    </dgm:pt>
    <dgm:pt modelId="{DE5AFB3B-C23D-45B2-BF6F-B4085458CDF6}" type="parTrans" cxnId="{A15ED1A5-23E0-4EB6-AA9F-5311A9420CF2}">
      <dgm:prSet/>
      <dgm:spPr/>
      <dgm:t>
        <a:bodyPr/>
        <a:lstStyle/>
        <a:p>
          <a:endParaRPr lang="en-US"/>
        </a:p>
      </dgm:t>
    </dgm:pt>
    <dgm:pt modelId="{832FE60A-C633-447B-B7F1-F19046E5EB7B}" type="sibTrans" cxnId="{A15ED1A5-23E0-4EB6-AA9F-5311A9420CF2}">
      <dgm:prSet/>
      <dgm:spPr/>
      <dgm:t>
        <a:bodyPr/>
        <a:lstStyle/>
        <a:p>
          <a:endParaRPr lang="en-US"/>
        </a:p>
      </dgm:t>
    </dgm:pt>
    <dgm:pt modelId="{9648C18D-F5E8-452E-92C6-8EA86133DF12}" type="pres">
      <dgm:prSet presAssocID="{EA58FA78-914E-41EA-88AB-E7644B10CCA2}" presName="outerComposite" presStyleCnt="0">
        <dgm:presLayoutVars>
          <dgm:chMax val="5"/>
          <dgm:dir/>
          <dgm:resizeHandles val="exact"/>
        </dgm:presLayoutVars>
      </dgm:prSet>
      <dgm:spPr/>
    </dgm:pt>
    <dgm:pt modelId="{B3158ED8-E01C-48B8-B46E-4709A508860F}" type="pres">
      <dgm:prSet presAssocID="{EA58FA78-914E-41EA-88AB-E7644B10CCA2}" presName="dummyMaxCanvas" presStyleCnt="0">
        <dgm:presLayoutVars/>
      </dgm:prSet>
      <dgm:spPr/>
    </dgm:pt>
    <dgm:pt modelId="{E11FCE07-C182-4A16-AD3D-34D2A9ADA061}" type="pres">
      <dgm:prSet presAssocID="{EA58FA78-914E-41EA-88AB-E7644B10CCA2}" presName="FiveNodes_1" presStyleLbl="node1" presStyleIdx="0" presStyleCnt="5">
        <dgm:presLayoutVars>
          <dgm:bulletEnabled val="1"/>
        </dgm:presLayoutVars>
      </dgm:prSet>
      <dgm:spPr/>
    </dgm:pt>
    <dgm:pt modelId="{6C1218B5-40CB-47C8-8E77-3EAF2F4C0B4A}" type="pres">
      <dgm:prSet presAssocID="{EA58FA78-914E-41EA-88AB-E7644B10CCA2}" presName="FiveNodes_2" presStyleLbl="node1" presStyleIdx="1" presStyleCnt="5">
        <dgm:presLayoutVars>
          <dgm:bulletEnabled val="1"/>
        </dgm:presLayoutVars>
      </dgm:prSet>
      <dgm:spPr/>
    </dgm:pt>
    <dgm:pt modelId="{94D43A0E-9A40-4075-86A5-92B8FADFAEB3}" type="pres">
      <dgm:prSet presAssocID="{EA58FA78-914E-41EA-88AB-E7644B10CCA2}" presName="FiveNodes_3" presStyleLbl="node1" presStyleIdx="2" presStyleCnt="5">
        <dgm:presLayoutVars>
          <dgm:bulletEnabled val="1"/>
        </dgm:presLayoutVars>
      </dgm:prSet>
      <dgm:spPr/>
    </dgm:pt>
    <dgm:pt modelId="{1BE126E6-7AD2-40AF-8AAD-E56DAEB807B1}" type="pres">
      <dgm:prSet presAssocID="{EA58FA78-914E-41EA-88AB-E7644B10CCA2}" presName="FiveNodes_4" presStyleLbl="node1" presStyleIdx="3" presStyleCnt="5">
        <dgm:presLayoutVars>
          <dgm:bulletEnabled val="1"/>
        </dgm:presLayoutVars>
      </dgm:prSet>
      <dgm:spPr/>
    </dgm:pt>
    <dgm:pt modelId="{1509BA24-89EE-4458-9706-815EAA033BE2}" type="pres">
      <dgm:prSet presAssocID="{EA58FA78-914E-41EA-88AB-E7644B10CCA2}" presName="FiveNodes_5" presStyleLbl="node1" presStyleIdx="4" presStyleCnt="5">
        <dgm:presLayoutVars>
          <dgm:bulletEnabled val="1"/>
        </dgm:presLayoutVars>
      </dgm:prSet>
      <dgm:spPr/>
    </dgm:pt>
    <dgm:pt modelId="{86617BBA-98DA-4883-8AA8-CCEABD3FD2F5}" type="pres">
      <dgm:prSet presAssocID="{EA58FA78-914E-41EA-88AB-E7644B10CCA2}" presName="FiveConn_1-2" presStyleLbl="fgAccFollowNode1" presStyleIdx="0" presStyleCnt="4">
        <dgm:presLayoutVars>
          <dgm:bulletEnabled val="1"/>
        </dgm:presLayoutVars>
      </dgm:prSet>
      <dgm:spPr/>
    </dgm:pt>
    <dgm:pt modelId="{0742A0B3-169D-451A-BA83-D898930CB919}" type="pres">
      <dgm:prSet presAssocID="{EA58FA78-914E-41EA-88AB-E7644B10CCA2}" presName="FiveConn_2-3" presStyleLbl="fgAccFollowNode1" presStyleIdx="1" presStyleCnt="4">
        <dgm:presLayoutVars>
          <dgm:bulletEnabled val="1"/>
        </dgm:presLayoutVars>
      </dgm:prSet>
      <dgm:spPr/>
    </dgm:pt>
    <dgm:pt modelId="{B2DE4CE8-1D2E-44C5-AD97-A0A1861D3789}" type="pres">
      <dgm:prSet presAssocID="{EA58FA78-914E-41EA-88AB-E7644B10CCA2}" presName="FiveConn_3-4" presStyleLbl="fgAccFollowNode1" presStyleIdx="2" presStyleCnt="4">
        <dgm:presLayoutVars>
          <dgm:bulletEnabled val="1"/>
        </dgm:presLayoutVars>
      </dgm:prSet>
      <dgm:spPr/>
    </dgm:pt>
    <dgm:pt modelId="{5CE39C00-29A5-4708-B404-AA7BCF7AA544}" type="pres">
      <dgm:prSet presAssocID="{EA58FA78-914E-41EA-88AB-E7644B10CCA2}" presName="FiveConn_4-5" presStyleLbl="fgAccFollowNode1" presStyleIdx="3" presStyleCnt="4">
        <dgm:presLayoutVars>
          <dgm:bulletEnabled val="1"/>
        </dgm:presLayoutVars>
      </dgm:prSet>
      <dgm:spPr/>
    </dgm:pt>
    <dgm:pt modelId="{2C3C506E-CF25-405D-A945-DB75B8754D83}" type="pres">
      <dgm:prSet presAssocID="{EA58FA78-914E-41EA-88AB-E7644B10CCA2}" presName="FiveNodes_1_text" presStyleLbl="node1" presStyleIdx="4" presStyleCnt="5">
        <dgm:presLayoutVars>
          <dgm:bulletEnabled val="1"/>
        </dgm:presLayoutVars>
      </dgm:prSet>
      <dgm:spPr/>
    </dgm:pt>
    <dgm:pt modelId="{EF0A392F-79BA-4AF6-AFF0-3B711020594F}" type="pres">
      <dgm:prSet presAssocID="{EA58FA78-914E-41EA-88AB-E7644B10CCA2}" presName="FiveNodes_2_text" presStyleLbl="node1" presStyleIdx="4" presStyleCnt="5">
        <dgm:presLayoutVars>
          <dgm:bulletEnabled val="1"/>
        </dgm:presLayoutVars>
      </dgm:prSet>
      <dgm:spPr/>
    </dgm:pt>
    <dgm:pt modelId="{44284E48-1FC5-4427-8DBF-858F87C71118}" type="pres">
      <dgm:prSet presAssocID="{EA58FA78-914E-41EA-88AB-E7644B10CCA2}" presName="FiveNodes_3_text" presStyleLbl="node1" presStyleIdx="4" presStyleCnt="5">
        <dgm:presLayoutVars>
          <dgm:bulletEnabled val="1"/>
        </dgm:presLayoutVars>
      </dgm:prSet>
      <dgm:spPr/>
    </dgm:pt>
    <dgm:pt modelId="{0B236AF8-DEF7-4275-A418-77C560648BD3}" type="pres">
      <dgm:prSet presAssocID="{EA58FA78-914E-41EA-88AB-E7644B10CCA2}" presName="FiveNodes_4_text" presStyleLbl="node1" presStyleIdx="4" presStyleCnt="5">
        <dgm:presLayoutVars>
          <dgm:bulletEnabled val="1"/>
        </dgm:presLayoutVars>
      </dgm:prSet>
      <dgm:spPr/>
    </dgm:pt>
    <dgm:pt modelId="{82549DF1-1D9F-4CC5-970F-311E9402F0BC}" type="pres">
      <dgm:prSet presAssocID="{EA58FA78-914E-41EA-88AB-E7644B10CCA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B83A703-4273-4E69-A4B1-F601D7B019CF}" type="presOf" srcId="{864AD932-0AF2-4C18-BA52-E80C08FCAEF6}" destId="{1509BA24-89EE-4458-9706-815EAA033BE2}" srcOrd="0" destOrd="0" presId="urn:microsoft.com/office/officeart/2005/8/layout/vProcess5"/>
    <dgm:cxn modelId="{4FE5A311-7D0D-4D36-9FCB-55CD96AEF3A6}" type="presOf" srcId="{D806B6EE-C32D-489E-93DB-472730BA40E1}" destId="{6C1218B5-40CB-47C8-8E77-3EAF2F4C0B4A}" srcOrd="0" destOrd="0" presId="urn:microsoft.com/office/officeart/2005/8/layout/vProcess5"/>
    <dgm:cxn modelId="{5B51C113-FC68-4A87-845C-B33927C2D649}" srcId="{EA58FA78-914E-41EA-88AB-E7644B10CCA2}" destId="{D806B6EE-C32D-489E-93DB-472730BA40E1}" srcOrd="1" destOrd="0" parTransId="{48C938C3-9AFA-4F17-8D27-B67E15E3646A}" sibTransId="{A99A6907-CD7C-43FA-8366-B1C2BEF8B3CE}"/>
    <dgm:cxn modelId="{17B2BC3C-7BAD-4867-B110-61FAD3FE97B1}" type="presOf" srcId="{A75ACBE1-FBD3-4C48-AC32-0A38FB702FD4}" destId="{0B236AF8-DEF7-4275-A418-77C560648BD3}" srcOrd="1" destOrd="0" presId="urn:microsoft.com/office/officeart/2005/8/layout/vProcess5"/>
    <dgm:cxn modelId="{26A35F5E-40F9-46AC-B542-34FF745DF850}" type="presOf" srcId="{EA58FA78-914E-41EA-88AB-E7644B10CCA2}" destId="{9648C18D-F5E8-452E-92C6-8EA86133DF12}" srcOrd="0" destOrd="0" presId="urn:microsoft.com/office/officeart/2005/8/layout/vProcess5"/>
    <dgm:cxn modelId="{992EE645-8621-4F96-884B-3523B50F40BF}" type="presOf" srcId="{FA350682-5C90-43F6-9977-698DDB65E106}" destId="{5CE39C00-29A5-4708-B404-AA7BCF7AA544}" srcOrd="0" destOrd="0" presId="urn:microsoft.com/office/officeart/2005/8/layout/vProcess5"/>
    <dgm:cxn modelId="{3ED1886B-4C13-458F-ACD9-126903B730FD}" srcId="{EA58FA78-914E-41EA-88AB-E7644B10CCA2}" destId="{7418F22C-B29B-4827-837E-86949B8DE57A}" srcOrd="2" destOrd="0" parTransId="{26F737AF-B8F4-4B9E-B37F-225E5BA115B7}" sibTransId="{98D41730-F482-4779-8454-4CFD036D25F5}"/>
    <dgm:cxn modelId="{64471D52-F28E-45D5-A278-ED0B55D7EB0B}" type="presOf" srcId="{154538D9-C610-4838-9983-C0A28C5D436E}" destId="{2C3C506E-CF25-405D-A945-DB75B8754D83}" srcOrd="1" destOrd="0" presId="urn:microsoft.com/office/officeart/2005/8/layout/vProcess5"/>
    <dgm:cxn modelId="{72D5A955-5C56-4260-9C8D-ABAE9C20D17B}" srcId="{EA58FA78-914E-41EA-88AB-E7644B10CCA2}" destId="{154538D9-C610-4838-9983-C0A28C5D436E}" srcOrd="0" destOrd="0" parTransId="{B12AB03F-C1AD-47A8-9C49-98E23A562768}" sibTransId="{1479BDEC-AC7C-48CA-BF3C-1C6640661107}"/>
    <dgm:cxn modelId="{B1D7E355-1274-468E-82E5-7DEF2E165B8E}" srcId="{EA58FA78-914E-41EA-88AB-E7644B10CCA2}" destId="{A75ACBE1-FBD3-4C48-AC32-0A38FB702FD4}" srcOrd="3" destOrd="0" parTransId="{1984D5A0-4D8A-474D-9179-E6483A36C434}" sibTransId="{FA350682-5C90-43F6-9977-698DDB65E106}"/>
    <dgm:cxn modelId="{DA2BD578-A82D-4D4D-845A-AF3530F4F45F}" type="presOf" srcId="{A75ACBE1-FBD3-4C48-AC32-0A38FB702FD4}" destId="{1BE126E6-7AD2-40AF-8AAD-E56DAEB807B1}" srcOrd="0" destOrd="0" presId="urn:microsoft.com/office/officeart/2005/8/layout/vProcess5"/>
    <dgm:cxn modelId="{A15ED1A5-23E0-4EB6-AA9F-5311A9420CF2}" srcId="{EA58FA78-914E-41EA-88AB-E7644B10CCA2}" destId="{864AD932-0AF2-4C18-BA52-E80C08FCAEF6}" srcOrd="4" destOrd="0" parTransId="{DE5AFB3B-C23D-45B2-BF6F-B4085458CDF6}" sibTransId="{832FE60A-C633-447B-B7F1-F19046E5EB7B}"/>
    <dgm:cxn modelId="{297A05AC-4ADB-4EDA-9D47-FCD433661D5A}" type="presOf" srcId="{98D41730-F482-4779-8454-4CFD036D25F5}" destId="{B2DE4CE8-1D2E-44C5-AD97-A0A1861D3789}" srcOrd="0" destOrd="0" presId="urn:microsoft.com/office/officeart/2005/8/layout/vProcess5"/>
    <dgm:cxn modelId="{F38C6AAC-9BB1-41DB-9F4F-FD734D2181C0}" type="presOf" srcId="{7418F22C-B29B-4827-837E-86949B8DE57A}" destId="{94D43A0E-9A40-4075-86A5-92B8FADFAEB3}" srcOrd="0" destOrd="0" presId="urn:microsoft.com/office/officeart/2005/8/layout/vProcess5"/>
    <dgm:cxn modelId="{D26A51B1-ACA2-48C9-9FAF-FF429C384E97}" type="presOf" srcId="{864AD932-0AF2-4C18-BA52-E80C08FCAEF6}" destId="{82549DF1-1D9F-4CC5-970F-311E9402F0BC}" srcOrd="1" destOrd="0" presId="urn:microsoft.com/office/officeart/2005/8/layout/vProcess5"/>
    <dgm:cxn modelId="{07DC32B5-C565-46C8-931E-43D75A88DDF8}" type="presOf" srcId="{1479BDEC-AC7C-48CA-BF3C-1C6640661107}" destId="{86617BBA-98DA-4883-8AA8-CCEABD3FD2F5}" srcOrd="0" destOrd="0" presId="urn:microsoft.com/office/officeart/2005/8/layout/vProcess5"/>
    <dgm:cxn modelId="{7360A3B8-5AF9-4E21-870A-9B50C96F66A7}" type="presOf" srcId="{D806B6EE-C32D-489E-93DB-472730BA40E1}" destId="{EF0A392F-79BA-4AF6-AFF0-3B711020594F}" srcOrd="1" destOrd="0" presId="urn:microsoft.com/office/officeart/2005/8/layout/vProcess5"/>
    <dgm:cxn modelId="{B48588C4-B7D5-45D7-8C48-4A4E2AFE1D1F}" type="presOf" srcId="{154538D9-C610-4838-9983-C0A28C5D436E}" destId="{E11FCE07-C182-4A16-AD3D-34D2A9ADA061}" srcOrd="0" destOrd="0" presId="urn:microsoft.com/office/officeart/2005/8/layout/vProcess5"/>
    <dgm:cxn modelId="{D3B50FCA-31A3-4145-B85C-EE171D6CF0A3}" type="presOf" srcId="{7418F22C-B29B-4827-837E-86949B8DE57A}" destId="{44284E48-1FC5-4427-8DBF-858F87C71118}" srcOrd="1" destOrd="0" presId="urn:microsoft.com/office/officeart/2005/8/layout/vProcess5"/>
    <dgm:cxn modelId="{F2ED61D1-74C8-4631-9567-7D90340D6CEE}" type="presOf" srcId="{A99A6907-CD7C-43FA-8366-B1C2BEF8B3CE}" destId="{0742A0B3-169D-451A-BA83-D898930CB919}" srcOrd="0" destOrd="0" presId="urn:microsoft.com/office/officeart/2005/8/layout/vProcess5"/>
    <dgm:cxn modelId="{9B5333A9-306C-4052-9F4B-6517F6F1D652}" type="presParOf" srcId="{9648C18D-F5E8-452E-92C6-8EA86133DF12}" destId="{B3158ED8-E01C-48B8-B46E-4709A508860F}" srcOrd="0" destOrd="0" presId="urn:microsoft.com/office/officeart/2005/8/layout/vProcess5"/>
    <dgm:cxn modelId="{48187B17-9E0F-4F61-9F95-B21DDD223B9A}" type="presParOf" srcId="{9648C18D-F5E8-452E-92C6-8EA86133DF12}" destId="{E11FCE07-C182-4A16-AD3D-34D2A9ADA061}" srcOrd="1" destOrd="0" presId="urn:microsoft.com/office/officeart/2005/8/layout/vProcess5"/>
    <dgm:cxn modelId="{52393572-F513-443B-9924-AD3A568F6996}" type="presParOf" srcId="{9648C18D-F5E8-452E-92C6-8EA86133DF12}" destId="{6C1218B5-40CB-47C8-8E77-3EAF2F4C0B4A}" srcOrd="2" destOrd="0" presId="urn:microsoft.com/office/officeart/2005/8/layout/vProcess5"/>
    <dgm:cxn modelId="{727A8B77-380C-4FE2-B934-342BCAB8BE4F}" type="presParOf" srcId="{9648C18D-F5E8-452E-92C6-8EA86133DF12}" destId="{94D43A0E-9A40-4075-86A5-92B8FADFAEB3}" srcOrd="3" destOrd="0" presId="urn:microsoft.com/office/officeart/2005/8/layout/vProcess5"/>
    <dgm:cxn modelId="{363895DD-7909-4751-A438-7E21BE6D7316}" type="presParOf" srcId="{9648C18D-F5E8-452E-92C6-8EA86133DF12}" destId="{1BE126E6-7AD2-40AF-8AAD-E56DAEB807B1}" srcOrd="4" destOrd="0" presId="urn:microsoft.com/office/officeart/2005/8/layout/vProcess5"/>
    <dgm:cxn modelId="{FA0C0F23-A945-4088-9CD1-BD355F12CAEC}" type="presParOf" srcId="{9648C18D-F5E8-452E-92C6-8EA86133DF12}" destId="{1509BA24-89EE-4458-9706-815EAA033BE2}" srcOrd="5" destOrd="0" presId="urn:microsoft.com/office/officeart/2005/8/layout/vProcess5"/>
    <dgm:cxn modelId="{2C29661E-E07D-4BE3-91F4-CECEC44A9B91}" type="presParOf" srcId="{9648C18D-F5E8-452E-92C6-8EA86133DF12}" destId="{86617BBA-98DA-4883-8AA8-CCEABD3FD2F5}" srcOrd="6" destOrd="0" presId="urn:microsoft.com/office/officeart/2005/8/layout/vProcess5"/>
    <dgm:cxn modelId="{D0E8555F-3F5D-4758-8272-202660ED74B6}" type="presParOf" srcId="{9648C18D-F5E8-452E-92C6-8EA86133DF12}" destId="{0742A0B3-169D-451A-BA83-D898930CB919}" srcOrd="7" destOrd="0" presId="urn:microsoft.com/office/officeart/2005/8/layout/vProcess5"/>
    <dgm:cxn modelId="{94934856-D151-4322-A93D-A046FCAEC8ED}" type="presParOf" srcId="{9648C18D-F5E8-452E-92C6-8EA86133DF12}" destId="{B2DE4CE8-1D2E-44C5-AD97-A0A1861D3789}" srcOrd="8" destOrd="0" presId="urn:microsoft.com/office/officeart/2005/8/layout/vProcess5"/>
    <dgm:cxn modelId="{9C2D2676-22B5-4DB1-9DEC-7C5DFC10C0F5}" type="presParOf" srcId="{9648C18D-F5E8-452E-92C6-8EA86133DF12}" destId="{5CE39C00-29A5-4708-B404-AA7BCF7AA544}" srcOrd="9" destOrd="0" presId="urn:microsoft.com/office/officeart/2005/8/layout/vProcess5"/>
    <dgm:cxn modelId="{1206C16A-363C-4F18-B2AB-1DB5263331D7}" type="presParOf" srcId="{9648C18D-F5E8-452E-92C6-8EA86133DF12}" destId="{2C3C506E-CF25-405D-A945-DB75B8754D83}" srcOrd="10" destOrd="0" presId="urn:microsoft.com/office/officeart/2005/8/layout/vProcess5"/>
    <dgm:cxn modelId="{F4FABD55-A234-4523-8B1A-591E7505D5AF}" type="presParOf" srcId="{9648C18D-F5E8-452E-92C6-8EA86133DF12}" destId="{EF0A392F-79BA-4AF6-AFF0-3B711020594F}" srcOrd="11" destOrd="0" presId="urn:microsoft.com/office/officeart/2005/8/layout/vProcess5"/>
    <dgm:cxn modelId="{08B6CA44-D1F3-44A4-BB42-876F6E55E71E}" type="presParOf" srcId="{9648C18D-F5E8-452E-92C6-8EA86133DF12}" destId="{44284E48-1FC5-4427-8DBF-858F87C71118}" srcOrd="12" destOrd="0" presId="urn:microsoft.com/office/officeart/2005/8/layout/vProcess5"/>
    <dgm:cxn modelId="{39CCA5B0-D734-4528-ABA3-5D29FDD68C7F}" type="presParOf" srcId="{9648C18D-F5E8-452E-92C6-8EA86133DF12}" destId="{0B236AF8-DEF7-4275-A418-77C560648BD3}" srcOrd="13" destOrd="0" presId="urn:microsoft.com/office/officeart/2005/8/layout/vProcess5"/>
    <dgm:cxn modelId="{25483F8F-6B22-4D97-AA3F-72BCB6E86B76}" type="presParOf" srcId="{9648C18D-F5E8-452E-92C6-8EA86133DF12}" destId="{82549DF1-1D9F-4CC5-970F-311E9402F0B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11EE4-7B1F-4A99-B14A-664D5A3C659F}">
      <dsp:nvSpPr>
        <dsp:cNvPr id="0" name=""/>
        <dsp:cNvSpPr/>
      </dsp:nvSpPr>
      <dsp:spPr>
        <a:xfrm>
          <a:off x="0" y="168196"/>
          <a:ext cx="4642845" cy="106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Board previously directed staff to pursue a financially sustainable Quagga Mussel Prevention Program.</a:t>
          </a:r>
        </a:p>
      </dsp:txBody>
      <dsp:txXfrm>
        <a:off x="52089" y="220285"/>
        <a:ext cx="4538667" cy="962862"/>
      </dsp:txXfrm>
    </dsp:sp>
    <dsp:sp modelId="{3B55AF5A-1D3F-4E2C-B6F0-91D89A63C872}">
      <dsp:nvSpPr>
        <dsp:cNvPr id="0" name=""/>
        <dsp:cNvSpPr/>
      </dsp:nvSpPr>
      <dsp:spPr>
        <a:xfrm>
          <a:off x="0" y="1289956"/>
          <a:ext cx="4642845" cy="1067040"/>
        </a:xfrm>
        <a:prstGeom prst="roundRect">
          <a:avLst/>
        </a:prstGeom>
        <a:solidFill>
          <a:schemeClr val="accent2">
            <a:hueOff val="-2918144"/>
            <a:satOff val="-2633"/>
            <a:lumOff val="-587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program has historically relied heavily on grant funding.</a:t>
          </a:r>
        </a:p>
      </dsp:txBody>
      <dsp:txXfrm>
        <a:off x="52089" y="1342045"/>
        <a:ext cx="4538667" cy="962862"/>
      </dsp:txXfrm>
    </dsp:sp>
    <dsp:sp modelId="{AA9384A4-72FD-4CE0-9FB5-4BDA57298EAC}">
      <dsp:nvSpPr>
        <dsp:cNvPr id="0" name=""/>
        <dsp:cNvSpPr/>
      </dsp:nvSpPr>
      <dsp:spPr>
        <a:xfrm>
          <a:off x="0" y="2411716"/>
          <a:ext cx="4642845" cy="1067040"/>
        </a:xfrm>
        <a:prstGeom prst="roundRect">
          <a:avLst/>
        </a:prstGeom>
        <a:solidFill>
          <a:schemeClr val="accent2">
            <a:hueOff val="-5836287"/>
            <a:satOff val="-5267"/>
            <a:lumOff val="-1175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Grant funding is not guaranteed and has fluctuated over time.</a:t>
          </a:r>
        </a:p>
      </dsp:txBody>
      <dsp:txXfrm>
        <a:off x="52089" y="2463805"/>
        <a:ext cx="4538667" cy="962862"/>
      </dsp:txXfrm>
    </dsp:sp>
    <dsp:sp modelId="{27871AFF-7F84-42D6-BEBC-ADC9E70F8F00}">
      <dsp:nvSpPr>
        <dsp:cNvPr id="0" name=""/>
        <dsp:cNvSpPr/>
      </dsp:nvSpPr>
      <dsp:spPr>
        <a:xfrm>
          <a:off x="0" y="3533476"/>
          <a:ext cx="4642845" cy="1067040"/>
        </a:xfrm>
        <a:prstGeom prst="roundRect">
          <a:avLst/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Staff is seeking approval of fee adjustments to support long-term program sustainability.</a:t>
          </a:r>
        </a:p>
      </dsp:txBody>
      <dsp:txXfrm>
        <a:off x="52089" y="3585565"/>
        <a:ext cx="4538667" cy="962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FCE07-C182-4A16-AD3D-34D2A9ADA061}">
      <dsp:nvSpPr>
        <dsp:cNvPr id="0" name=""/>
        <dsp:cNvSpPr/>
      </dsp:nvSpPr>
      <dsp:spPr>
        <a:xfrm>
          <a:off x="0" y="0"/>
          <a:ext cx="6248780" cy="77522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>
              <a:solidFill>
                <a:schemeClr val="bg1"/>
              </a:solidFill>
            </a:rPr>
            <a:t>Quagga, zebra (genus </a:t>
          </a:r>
          <a:r>
            <a:rPr lang="en-US" sz="1800" b="1" kern="1200" dirty="0" err="1">
              <a:solidFill>
                <a:schemeClr val="bg1"/>
              </a:solidFill>
            </a:rPr>
            <a:t>Dreissena</a:t>
          </a:r>
          <a:r>
            <a:rPr lang="en-US" sz="1800" b="1" kern="1200" dirty="0">
              <a:solidFill>
                <a:schemeClr val="bg1"/>
              </a:solidFill>
            </a:rPr>
            <a:t>) and axe-head (genus </a:t>
          </a:r>
          <a:r>
            <a:rPr lang="en-US" sz="1800" b="1" kern="1200" dirty="0" err="1">
              <a:solidFill>
                <a:schemeClr val="bg1"/>
              </a:solidFill>
            </a:rPr>
            <a:t>Xenostrobus</a:t>
          </a:r>
          <a:r>
            <a:rPr lang="en-US" sz="1800" b="1" kern="1200" dirty="0">
              <a:solidFill>
                <a:schemeClr val="bg1"/>
              </a:solidFill>
            </a:rPr>
            <a:t>)</a:t>
          </a:r>
        </a:p>
      </dsp:txBody>
      <dsp:txXfrm>
        <a:off x="22706" y="22706"/>
        <a:ext cx="5321546" cy="729816"/>
      </dsp:txXfrm>
    </dsp:sp>
    <dsp:sp modelId="{6C1218B5-40CB-47C8-8E77-3EAF2F4C0B4A}">
      <dsp:nvSpPr>
        <dsp:cNvPr id="0" name=""/>
        <dsp:cNvSpPr/>
      </dsp:nvSpPr>
      <dsp:spPr>
        <a:xfrm>
          <a:off x="466629" y="882898"/>
          <a:ext cx="6248780" cy="775228"/>
        </a:xfrm>
        <a:prstGeom prst="roundRect">
          <a:avLst>
            <a:gd name="adj" fmla="val 10000"/>
          </a:avLst>
        </a:prstGeom>
        <a:solidFill>
          <a:schemeClr val="accent5">
            <a:hueOff val="5038564"/>
            <a:satOff val="-2354"/>
            <a:lumOff val="-2647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>
              <a:solidFill>
                <a:schemeClr val="bg1"/>
              </a:solidFill>
            </a:rPr>
            <a:t>Golden mussels (genus </a:t>
          </a:r>
          <a:r>
            <a:rPr lang="en-US" sz="1800" b="1" kern="1200" dirty="0" err="1">
              <a:solidFill>
                <a:schemeClr val="bg1"/>
              </a:solidFill>
            </a:rPr>
            <a:t>Limnoperna</a:t>
          </a:r>
          <a:r>
            <a:rPr lang="en-US" sz="1800" b="1" kern="1200" dirty="0">
              <a:solidFill>
                <a:schemeClr val="bg1"/>
              </a:solidFill>
            </a:rPr>
            <a:t>) were detected in the Stockton area in 2024.</a:t>
          </a:r>
        </a:p>
      </dsp:txBody>
      <dsp:txXfrm>
        <a:off x="489335" y="905604"/>
        <a:ext cx="5232840" cy="729816"/>
      </dsp:txXfrm>
    </dsp:sp>
    <dsp:sp modelId="{94D43A0E-9A40-4075-86A5-92B8FADFAEB3}">
      <dsp:nvSpPr>
        <dsp:cNvPr id="0" name=""/>
        <dsp:cNvSpPr/>
      </dsp:nvSpPr>
      <dsp:spPr>
        <a:xfrm>
          <a:off x="933259" y="1765797"/>
          <a:ext cx="6248780" cy="775228"/>
        </a:xfrm>
        <a:prstGeom prst="roundRect">
          <a:avLst>
            <a:gd name="adj" fmla="val 1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>
              <a:solidFill>
                <a:schemeClr val="bg1"/>
              </a:solidFill>
            </a:rPr>
            <a:t>By 2025 they had spread into portions of the Delta and continue to spread </a:t>
          </a:r>
        </a:p>
      </dsp:txBody>
      <dsp:txXfrm>
        <a:off x="955965" y="1788503"/>
        <a:ext cx="5232840" cy="729816"/>
      </dsp:txXfrm>
    </dsp:sp>
    <dsp:sp modelId="{1BE126E6-7AD2-40AF-8AAD-E56DAEB807B1}">
      <dsp:nvSpPr>
        <dsp:cNvPr id="0" name=""/>
        <dsp:cNvSpPr/>
      </dsp:nvSpPr>
      <dsp:spPr>
        <a:xfrm>
          <a:off x="1399889" y="2648696"/>
          <a:ext cx="6248780" cy="775228"/>
        </a:xfrm>
        <a:prstGeom prst="roundRect">
          <a:avLst>
            <a:gd name="adj" fmla="val 10000"/>
          </a:avLst>
        </a:prstGeom>
        <a:solidFill>
          <a:schemeClr val="accent5">
            <a:hueOff val="15115693"/>
            <a:satOff val="-7063"/>
            <a:lumOff val="-794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>
              <a:solidFill>
                <a:schemeClr val="tx1"/>
              </a:solidFill>
            </a:rPr>
            <a:t>They are unintentionally moved between waterbodies by hitchhiking on watercraft and equipment.</a:t>
          </a:r>
        </a:p>
      </dsp:txBody>
      <dsp:txXfrm>
        <a:off x="1422595" y="2671402"/>
        <a:ext cx="5232840" cy="729816"/>
      </dsp:txXfrm>
    </dsp:sp>
    <dsp:sp modelId="{1509BA24-89EE-4458-9706-815EAA033BE2}">
      <dsp:nvSpPr>
        <dsp:cNvPr id="0" name=""/>
        <dsp:cNvSpPr/>
      </dsp:nvSpPr>
      <dsp:spPr>
        <a:xfrm>
          <a:off x="1866518" y="3531595"/>
          <a:ext cx="6248780" cy="775228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Both adult mussels and </a:t>
          </a:r>
          <a:r>
            <a:rPr lang="en-US" sz="1600" b="1" kern="1200" dirty="0" err="1"/>
            <a:t>veligers</a:t>
          </a:r>
          <a:r>
            <a:rPr lang="en-US" sz="1600" b="1" kern="1200" dirty="0"/>
            <a:t> (larval mussels) can be moved between waterbodies</a:t>
          </a:r>
          <a:r>
            <a:rPr lang="en-US" sz="1600" kern="1200" dirty="0"/>
            <a:t>.</a:t>
          </a:r>
        </a:p>
      </dsp:txBody>
      <dsp:txXfrm>
        <a:off x="1889224" y="3554301"/>
        <a:ext cx="5232840" cy="729816"/>
      </dsp:txXfrm>
    </dsp:sp>
    <dsp:sp modelId="{86617BBA-98DA-4883-8AA8-CCEABD3FD2F5}">
      <dsp:nvSpPr>
        <dsp:cNvPr id="0" name=""/>
        <dsp:cNvSpPr/>
      </dsp:nvSpPr>
      <dsp:spPr>
        <a:xfrm>
          <a:off x="5744881" y="566347"/>
          <a:ext cx="503898" cy="503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858258" y="566347"/>
        <a:ext cx="277144" cy="379183"/>
      </dsp:txXfrm>
    </dsp:sp>
    <dsp:sp modelId="{0742A0B3-169D-451A-BA83-D898930CB919}">
      <dsp:nvSpPr>
        <dsp:cNvPr id="0" name=""/>
        <dsp:cNvSpPr/>
      </dsp:nvSpPr>
      <dsp:spPr>
        <a:xfrm>
          <a:off x="6211511" y="1449246"/>
          <a:ext cx="503898" cy="503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6911950"/>
            <a:satOff val="-9148"/>
            <a:lumOff val="-852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324888" y="1449246"/>
        <a:ext cx="277144" cy="379183"/>
      </dsp:txXfrm>
    </dsp:sp>
    <dsp:sp modelId="{B2DE4CE8-1D2E-44C5-AD97-A0A1861D3789}">
      <dsp:nvSpPr>
        <dsp:cNvPr id="0" name=""/>
        <dsp:cNvSpPr/>
      </dsp:nvSpPr>
      <dsp:spPr>
        <a:xfrm>
          <a:off x="6678141" y="2319224"/>
          <a:ext cx="503898" cy="503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3823901"/>
            <a:satOff val="-18296"/>
            <a:lumOff val="-1703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791518" y="2319224"/>
        <a:ext cx="277144" cy="379183"/>
      </dsp:txXfrm>
    </dsp:sp>
    <dsp:sp modelId="{5CE39C00-29A5-4708-B404-AA7BCF7AA544}">
      <dsp:nvSpPr>
        <dsp:cNvPr id="0" name=""/>
        <dsp:cNvSpPr/>
      </dsp:nvSpPr>
      <dsp:spPr>
        <a:xfrm>
          <a:off x="7144770" y="3210737"/>
          <a:ext cx="503898" cy="503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0735850"/>
            <a:satOff val="-27444"/>
            <a:lumOff val="-2555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258147" y="3210737"/>
        <a:ext cx="277144" cy="379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4197E-A458-40BB-8ACB-E582994B59D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DC93C-3F8B-45D7-8695-1E2785BB7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ighlight>
                  <a:srgbClr val="FFFF00"/>
                </a:highlight>
              </a:rPr>
              <a:t>Actual cost depends on the number of boats, their last event location and/or the number of ramps/locations they are using to launch the event.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DC93C-3F8B-45D7-8695-1E2785BB7B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70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2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0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33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1575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99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8145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0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14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6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1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5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38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1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56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8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5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80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ahoeboatinspections.com/stickers-and-fees/" TargetMode="External"/><Relationship Id="rId2" Type="http://schemas.openxmlformats.org/officeDocument/2006/relationships/hyperlink" Target="https://www.nomussels.com/1256/Mussel-Screening-Appli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ontmoveamussel.com/lake-sonoma-inspections" TargetMode="External"/><Relationship Id="rId5" Type="http://schemas.openxmlformats.org/officeDocument/2006/relationships/hyperlink" Target="https://www.parks.ca.gov/?page_id=31843" TargetMode="External"/><Relationship Id="rId4" Type="http://schemas.openxmlformats.org/officeDocument/2006/relationships/hyperlink" Target="https://scwa2.com/lake-berryessa-mussel-prevention-program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tahoeboatinspections.com/stickers-and-fees/" TargetMode="External"/><Relationship Id="rId3" Type="http://schemas.openxmlformats.org/officeDocument/2006/relationships/hyperlink" Target="https://wildlife.ca.gov/Conservation/Invasives/Species/Golden-Mussel" TargetMode="External"/><Relationship Id="rId7" Type="http://schemas.openxmlformats.org/officeDocument/2006/relationships/hyperlink" Target="https://www.dontmoveamussel.com/lake-Sonoma-inspections" TargetMode="External"/><Relationship Id="rId2" Type="http://schemas.openxmlformats.org/officeDocument/2006/relationships/hyperlink" Target="https://wildlife.ca.gov/Conservation/Invasives/Mussels/Prevention-Program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omussels.com/1256/Mussel-Screening-Application" TargetMode="External"/><Relationship Id="rId5" Type="http://schemas.openxmlformats.org/officeDocument/2006/relationships/hyperlink" Target="https://www.parks.ca.gov/?page_id=31843" TargetMode="External"/><Relationship Id="rId10" Type="http://schemas.openxmlformats.org/officeDocument/2006/relationships/hyperlink" Target="https://www.usbr.gov/mussels/" TargetMode="External"/><Relationship Id="rId4" Type="http://schemas.openxmlformats.org/officeDocument/2006/relationships/hyperlink" Target="https://water.ca.gov/mussels" TargetMode="External"/><Relationship Id="rId9" Type="http://schemas.openxmlformats.org/officeDocument/2006/relationships/hyperlink" Target="https://scwa2.com/lake-berryessa-mussel-prevention-program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eb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ebp"/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986" y="404813"/>
            <a:ext cx="8457012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Invasive Mussel Prevention 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AC7A31-F512-7137-75AE-A471C82DE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31" y="1914748"/>
            <a:ext cx="3978569" cy="1768253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431" y="2788503"/>
            <a:ext cx="6091150" cy="404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Proposed Quagga Sticker Increase and Special Lake Event Fee</a:t>
            </a:r>
          </a:p>
          <a:p>
            <a:r>
              <a:rPr lang="en-US" dirty="0">
                <a:solidFill>
                  <a:schemeClr val="tx1"/>
                </a:solidFill>
              </a:rPr>
              <a:t>Lake County Water Resources Department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September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C65FA-645C-6BDC-9555-086CBFF46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Threats to Public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C9DFD-2A2C-F6A4-D42D-B36E3B748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When invasive mussels die off their shells litter beaches and are extremely sharp.</a:t>
            </a:r>
          </a:p>
          <a:p>
            <a:r>
              <a:rPr lang="en-US" b="1" dirty="0">
                <a:solidFill>
                  <a:schemeClr val="bg1"/>
                </a:solidFill>
              </a:rPr>
              <a:t>Mussel die offs also release toxins into the water decreasing water quality and increasing the cost for water treatment plants to treat the water.</a:t>
            </a:r>
          </a:p>
          <a:p>
            <a:r>
              <a:rPr lang="en-US" b="1" dirty="0">
                <a:solidFill>
                  <a:schemeClr val="bg1"/>
                </a:solidFill>
              </a:rPr>
              <a:t>Die offs also release noxious odors exacerbating the smell of cyanobacteria in the summer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251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A28E8-BB67-39CF-23BC-320BAFA3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0986"/>
            <a:ext cx="8229600" cy="11222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Aptos Black" panose="020B0004020202020204" pitchFamily="34" charset="0"/>
              </a:rPr>
              <a:t>The devastating effect of die 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0B7A2-7D81-8AAC-86CD-257504867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0986"/>
            <a:ext cx="8229600" cy="5575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Current Clear Lake shoreline         </a:t>
            </a:r>
            <a:r>
              <a:rPr lang="en-US" sz="2400" dirty="0">
                <a:solidFill>
                  <a:srgbClr val="FF0000"/>
                </a:solidFill>
              </a:rPr>
              <a:t>Potential Clear Lake shoreline      </a:t>
            </a:r>
            <a:r>
              <a:rPr lang="en-US" sz="2400" dirty="0"/>
              <a:t>	 without mussels 				       after mussel infestation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4F6587-55D4-F6CA-B769-78F78F846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70892"/>
            <a:ext cx="4286249" cy="39389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2A2592-5D02-F034-0561-82339246D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1" y="1570892"/>
            <a:ext cx="4286249" cy="393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24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6CA32AC-9705-BE7B-63ED-99F9A326F2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305712"/>
              </p:ext>
            </p:extLst>
          </p:nvPr>
        </p:nvGraphicFramePr>
        <p:xfrm>
          <a:off x="248562" y="1382233"/>
          <a:ext cx="8646876" cy="485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73475101-C394-B466-1CFE-C3B204F4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01748"/>
            <a:ext cx="7924800" cy="68048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/>
              <a:t>Quagga and Zebra Mussel Infestation Prevention Grant Program state funding trend</a:t>
            </a:r>
            <a:br>
              <a:rPr lang="en-US" sz="2000" dirty="0"/>
            </a:br>
            <a:r>
              <a:rPr lang="en-US" sz="2000" dirty="0"/>
              <a:t>         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4856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C3A2B-3AE9-DEF1-A5CB-39019A9A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55450"/>
            <a:ext cx="8933688" cy="499776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Estimated Revenue based off five year average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95CF4-2BDB-D2C1-723E-4B8DD456D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426465"/>
            <a:ext cx="8098536" cy="4593336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                                                                                                  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                                                                                                           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F58E83C-5D7C-50F5-8481-C8341F361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148406"/>
              </p:ext>
            </p:extLst>
          </p:nvPr>
        </p:nvGraphicFramePr>
        <p:xfrm>
          <a:off x="761524" y="658654"/>
          <a:ext cx="7404069" cy="3571875"/>
        </p:xfrm>
        <a:graphic>
          <a:graphicData uri="http://schemas.openxmlformats.org/drawingml/2006/table">
            <a:tbl>
              <a:tblPr/>
              <a:tblGrid>
                <a:gridCol w="1157569">
                  <a:extLst>
                    <a:ext uri="{9D8B030D-6E8A-4147-A177-3AD203B41FA5}">
                      <a16:colId xmlns:a16="http://schemas.microsoft.com/office/drawing/2014/main" val="3182830777"/>
                    </a:ext>
                  </a:extLst>
                </a:gridCol>
                <a:gridCol w="2009364">
                  <a:extLst>
                    <a:ext uri="{9D8B030D-6E8A-4147-A177-3AD203B41FA5}">
                      <a16:colId xmlns:a16="http://schemas.microsoft.com/office/drawing/2014/main" val="3914563342"/>
                    </a:ext>
                  </a:extLst>
                </a:gridCol>
                <a:gridCol w="1823716">
                  <a:extLst>
                    <a:ext uri="{9D8B030D-6E8A-4147-A177-3AD203B41FA5}">
                      <a16:colId xmlns:a16="http://schemas.microsoft.com/office/drawing/2014/main" val="2201498415"/>
                    </a:ext>
                  </a:extLst>
                </a:gridCol>
                <a:gridCol w="1714511">
                  <a:extLst>
                    <a:ext uri="{9D8B030D-6E8A-4147-A177-3AD203B41FA5}">
                      <a16:colId xmlns:a16="http://schemas.microsoft.com/office/drawing/2014/main" val="968442534"/>
                    </a:ext>
                  </a:extLst>
                </a:gridCol>
                <a:gridCol w="698909">
                  <a:extLst>
                    <a:ext uri="{9D8B030D-6E8A-4147-A177-3AD203B41FA5}">
                      <a16:colId xmlns:a16="http://schemas.microsoft.com/office/drawing/2014/main" val="2746291402"/>
                    </a:ext>
                  </a:extLst>
                </a:gridCol>
              </a:tblGrid>
              <a:tr h="218846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Vendor Sticker Sales- $13 net each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3605639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Fiscal Year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Resident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Visitor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55599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2021-2022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420166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2022-2023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10818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824663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2023-2024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6850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11882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84406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2024-2025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11797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5yr avg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365594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11782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11187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995362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279366"/>
                  </a:ext>
                </a:extLst>
              </a:tr>
              <a:tr h="218846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Ramp Monitor Sticker Sales $20 net each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753967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Fiscal Year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Resident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Visitor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Stickers Sold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111665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2021-2022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89726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2022-2023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50955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2023-2024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069260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2024-2025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5yr avg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744089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1090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45871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7493EB-6049-F740-F934-80FCE5117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535924"/>
              </p:ext>
            </p:extLst>
          </p:nvPr>
        </p:nvGraphicFramePr>
        <p:xfrm>
          <a:off x="761524" y="4347971"/>
          <a:ext cx="7383016" cy="2167128"/>
        </p:xfrm>
        <a:graphic>
          <a:graphicData uri="http://schemas.openxmlformats.org/drawingml/2006/table">
            <a:tbl>
              <a:tblPr/>
              <a:tblGrid>
                <a:gridCol w="1361059">
                  <a:extLst>
                    <a:ext uri="{9D8B030D-6E8A-4147-A177-3AD203B41FA5}">
                      <a16:colId xmlns:a16="http://schemas.microsoft.com/office/drawing/2014/main" val="388891932"/>
                    </a:ext>
                  </a:extLst>
                </a:gridCol>
                <a:gridCol w="1602553">
                  <a:extLst>
                    <a:ext uri="{9D8B030D-6E8A-4147-A177-3AD203B41FA5}">
                      <a16:colId xmlns:a16="http://schemas.microsoft.com/office/drawing/2014/main" val="1329687969"/>
                    </a:ext>
                  </a:extLst>
                </a:gridCol>
                <a:gridCol w="1617530">
                  <a:extLst>
                    <a:ext uri="{9D8B030D-6E8A-4147-A177-3AD203B41FA5}">
                      <a16:colId xmlns:a16="http://schemas.microsoft.com/office/drawing/2014/main" val="2285273907"/>
                    </a:ext>
                  </a:extLst>
                </a:gridCol>
                <a:gridCol w="1707393">
                  <a:extLst>
                    <a:ext uri="{9D8B030D-6E8A-4147-A177-3AD203B41FA5}">
                      <a16:colId xmlns:a16="http://schemas.microsoft.com/office/drawing/2014/main" val="43556495"/>
                    </a:ext>
                  </a:extLst>
                </a:gridCol>
                <a:gridCol w="1094481">
                  <a:extLst>
                    <a:ext uri="{9D8B030D-6E8A-4147-A177-3AD203B41FA5}">
                      <a16:colId xmlns:a16="http://schemas.microsoft.com/office/drawing/2014/main" val="3460551994"/>
                    </a:ext>
                  </a:extLst>
                </a:gridCol>
              </a:tblGrid>
              <a:tr h="240792">
                <a:tc gridSpan="5"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Based Off Historical Five-Year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578870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 Billing at $20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Proj. Billing at $60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Proj. Billing at $80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Proj. Billing at$100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92293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$145,425.80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C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$559,330.00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C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$783,062.00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C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$1,006,794.00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C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VENDOR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293608"/>
                  </a:ext>
                </a:extLst>
              </a:tr>
              <a:tr h="722376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$21,800.00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$65,400.00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$87,200.00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$109,000.00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Ramp Monitor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233249"/>
                  </a:ext>
                </a:extLst>
              </a:tr>
              <a:tr h="2407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$167,225.80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$624,730.00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$870,262.00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$1,115,794.00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3932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8997-3471-9E14-9CAA-0E4F5981E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0639-CFBB-DADD-E4CF-DCD81B961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22" y="71562"/>
            <a:ext cx="7533018" cy="877729"/>
          </a:xfrm>
        </p:spPr>
        <p:txBody>
          <a:bodyPr anchor="ctr"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Current Program Costs vs Revenue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6BD386-3A30-7A18-E57B-7DF577DA4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908728"/>
              </p:ext>
            </p:extLst>
          </p:nvPr>
        </p:nvGraphicFramePr>
        <p:xfrm>
          <a:off x="651641" y="755869"/>
          <a:ext cx="7903780" cy="5935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5173">
                  <a:extLst>
                    <a:ext uri="{9D8B030D-6E8A-4147-A177-3AD203B41FA5}">
                      <a16:colId xmlns:a16="http://schemas.microsoft.com/office/drawing/2014/main" val="2550894162"/>
                    </a:ext>
                  </a:extLst>
                </a:gridCol>
                <a:gridCol w="2648607">
                  <a:extLst>
                    <a:ext uri="{9D8B030D-6E8A-4147-A177-3AD203B41FA5}">
                      <a16:colId xmlns:a16="http://schemas.microsoft.com/office/drawing/2014/main" val="77257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2100" b="1" u="none" strike="noStrike" dirty="0">
                          <a:effectLst/>
                        </a:rPr>
                        <a:t>Item</a:t>
                      </a:r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2100" b="1" u="none" strike="noStrike" dirty="0">
                          <a:effectLst/>
                        </a:rPr>
                        <a:t>Annual Cost</a:t>
                      </a:r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3617947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Ramp Monitoring (FY27/28)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$481,625.87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1262585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Staff Time (FY27/28)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$235,058.45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1209673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Operating Expenses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$141,926.70*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3198943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Total Program Cost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$858,611.02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110258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2306518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Current Sticker Fee Revenue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$167,225.80*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3509394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  <a:highlight>
                            <a:srgbClr val="C0C0C0"/>
                          </a:highlight>
                        </a:rPr>
                        <a:t>Current Funding Gap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0C0C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  <a:highlight>
                            <a:srgbClr val="C0C0C0"/>
                          </a:highlight>
                        </a:rPr>
                        <a:t>$691,385.22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C0C0C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715857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3241932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Expected additional Sticker Revenue after fee increased to $60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$457,504.20*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4236768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Expenses still expected to be covered by the Grants</a:t>
                      </a: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$233,881.02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1110231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04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Expected additional Sticker Revenue after fee increased to $80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$703,036.20*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2434585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Expenses still expected to be covered by the Grants</a:t>
                      </a:r>
                    </a:p>
                  </a:txBody>
                  <a:tcPr marL="74286" marR="8254" marT="8254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$0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4286" marR="8254" marT="8254" marB="0" anchor="ctr"/>
                </a:tc>
                <a:extLst>
                  <a:ext uri="{0D108BD9-81ED-4DB2-BD59-A6C34878D82A}">
                    <a16:rowId xmlns:a16="http://schemas.microsoft.com/office/drawing/2014/main" val="1352453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57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07AC09E-141C-A9A7-EAA8-0F31F0D54E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875131"/>
              </p:ext>
            </p:extLst>
          </p:nvPr>
        </p:nvGraphicFramePr>
        <p:xfrm>
          <a:off x="312065" y="228322"/>
          <a:ext cx="8519869" cy="6500814"/>
        </p:xfrm>
        <a:graphic>
          <a:graphicData uri="http://schemas.openxmlformats.org/drawingml/2006/table">
            <a:tbl>
              <a:tblPr firstRow="1" firstCol="1" bandRow="1"/>
              <a:tblGrid>
                <a:gridCol w="3239653">
                  <a:extLst>
                    <a:ext uri="{9D8B030D-6E8A-4147-A177-3AD203B41FA5}">
                      <a16:colId xmlns:a16="http://schemas.microsoft.com/office/drawing/2014/main" val="1373559595"/>
                    </a:ext>
                  </a:extLst>
                </a:gridCol>
                <a:gridCol w="2359653">
                  <a:extLst>
                    <a:ext uri="{9D8B030D-6E8A-4147-A177-3AD203B41FA5}">
                      <a16:colId xmlns:a16="http://schemas.microsoft.com/office/drawing/2014/main" val="1770540200"/>
                    </a:ext>
                  </a:extLst>
                </a:gridCol>
                <a:gridCol w="2920563">
                  <a:extLst>
                    <a:ext uri="{9D8B030D-6E8A-4147-A177-3AD203B41FA5}">
                      <a16:colId xmlns:a16="http://schemas.microsoft.com/office/drawing/2014/main" val="878380534"/>
                    </a:ext>
                  </a:extLst>
                </a:gridCol>
              </a:tblGrid>
              <a:tr h="1940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Agency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of Quagga Sticker /Daily Launch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of Vessel Decontamination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335159"/>
                  </a:ext>
                </a:extLst>
              </a:tr>
              <a:tr h="12103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Clear Lake/Lake County Water Resources</a:t>
                      </a:r>
                      <a:b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Mussel Screening Application | Lake County, CA</a:t>
                      </a:r>
                      <a:endParaRPr lang="en-US" sz="1400" b="1" i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 launch fee.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Resident Quagga Sticker fee (yearly)- $20</a:t>
                      </a:r>
                      <a:b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Non-resident Quagga Sticker fee (monthly)- $20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 fee. Decontamination is free</a:t>
                      </a: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597145"/>
                  </a:ext>
                </a:extLst>
              </a:tr>
              <a:tr h="15703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Lake Tahoe*</a:t>
                      </a:r>
                      <a:b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Stickers and Fees | Tahoe Boat Inspections</a:t>
                      </a:r>
                      <a:endParaRPr lang="en-US" sz="1400" b="1" i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Single In/Out</a:t>
                      </a:r>
                      <a:b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Vessels up to 17’-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$65</a:t>
                      </a:r>
                      <a:b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Vessels over 17’-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$95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Unlimited In/Out</a:t>
                      </a:r>
                      <a:b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Vessels up to 17’-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$70</a:t>
                      </a:r>
                      <a:b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Vessels over 17’-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$115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Simple Decon (1-2 system)-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$60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Complex Decon (3+ systems)-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$100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Attached Mussel Fee-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$350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239128"/>
                  </a:ext>
                </a:extLst>
              </a:tr>
              <a:tr h="13097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Lake Berryessa/Solano County Water Agency*</a:t>
                      </a:r>
                      <a:b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Lake Berryessa Mussel Prevention Program | Solano County Water Agency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Low Season-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$20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High Season-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$25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Overnight Parking-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$20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Season Launch Pass-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$300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Simple Decon (1system)-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$60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Intermediate Decon (2-3 syst.)-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$120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Complex Decon  (4-5 systems)-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$170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Jet-Ski-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$30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Additional fees for ballast tank-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$30</a:t>
                      </a: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057421"/>
                  </a:ext>
                </a:extLst>
              </a:tr>
              <a:tr h="10688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Folsom Lake*</a:t>
                      </a:r>
                      <a:b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Golden Mussel Prevention Program &lt;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/&gt;Mandatory Decontamination, Quarantine and Inspection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$10</a:t>
                      </a: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daily launch fee. Mandatory 30-day quarantine or decontamination required. 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Simple Decon (1system)-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$50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Intermediate Decon (2-3 systems)-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$120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Complex Decon (4-5 systems)-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$175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0832922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Sonoma Lake*</a:t>
                      </a:r>
                      <a:b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Lake Sonoma Inspections — Don't Move A Mussel</a:t>
                      </a:r>
                      <a:endParaRPr lang="en-US" sz="1400" b="1" i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Hand Launch/Kayak-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$15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Boat Launch-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$20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 fee. Boats not clean drained and dry </a:t>
                      </a: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will not</a:t>
                      </a: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be allowed to launch.</a:t>
                      </a:r>
                    </a:p>
                  </a:txBody>
                  <a:tcPr marL="44579" marR="44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857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905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3A54-16A7-912E-BA8C-BA416CD1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9" y="4487332"/>
            <a:ext cx="6400800" cy="1507067"/>
          </a:xfrm>
        </p:spPr>
        <p:txBody>
          <a:bodyPr>
            <a:normAutofit/>
          </a:bodyPr>
          <a:lstStyle/>
          <a:p>
            <a:r>
              <a:rPr lang="en-US" dirty="0"/>
              <a:t>Proposed Quagga Sticker Fee Increases</a:t>
            </a:r>
          </a:p>
        </p:txBody>
      </p:sp>
      <p:pic>
        <p:nvPicPr>
          <p:cNvPr id="7" name="Graphic 6" descr="Money">
            <a:extLst>
              <a:ext uri="{FF2B5EF4-FFF2-40B4-BE49-F238E27FC236}">
                <a16:creationId xmlns:a16="http://schemas.microsoft.com/office/drawing/2014/main" id="{12660FB6-2446-9FB0-7F4A-857B572D2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430" y="1322815"/>
            <a:ext cx="2388831" cy="23888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F4BF-2D0D-BC65-E92B-74ADFBB69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4272" y="733646"/>
            <a:ext cx="4944846" cy="390236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100" b="1" u="sng" dirty="0">
                <a:solidFill>
                  <a:schemeClr val="bg1"/>
                </a:solidFill>
              </a:rPr>
              <a:t>Staff Recommendation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00" b="1" dirty="0">
                <a:solidFill>
                  <a:schemeClr val="bg1"/>
                </a:solidFill>
              </a:rPr>
              <a:t>Increase Quagga sticker fees from $20 to $60.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chemeClr val="bg1"/>
                </a:solidFill>
              </a:rPr>
              <a:t>Decontamination remains free.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chemeClr val="bg1"/>
                </a:solidFill>
              </a:rPr>
              <a:t>Predictable and stable funding source.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chemeClr val="bg1"/>
                </a:solidFill>
              </a:rPr>
              <a:t>Simplified administration.</a:t>
            </a:r>
          </a:p>
          <a:p>
            <a:pPr>
              <a:lnSpc>
                <a:spcPct val="90000"/>
              </a:lnSpc>
            </a:pPr>
            <a:r>
              <a:rPr lang="en-US" sz="2100" b="1" dirty="0">
                <a:solidFill>
                  <a:schemeClr val="bg1"/>
                </a:solidFill>
              </a:rPr>
              <a:t>Supports long-term program sustainability.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100" u="sng" dirty="0"/>
          </a:p>
        </p:txBody>
      </p:sp>
    </p:spTree>
    <p:extLst>
      <p:ext uri="{BB962C8B-B14F-4D97-AF65-F5344CB8AC3E}">
        <p14:creationId xmlns:p14="http://schemas.microsoft.com/office/powerpoint/2010/main" val="1077892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253FE-5B09-6B91-F808-579F8A525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3FA9C-01A1-7BA6-DA8F-2418109D2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9" y="685799"/>
            <a:ext cx="2810333" cy="4892040"/>
          </a:xfrm>
        </p:spPr>
        <p:txBody>
          <a:bodyPr>
            <a:normAutofit/>
          </a:bodyPr>
          <a:lstStyle/>
          <a:p>
            <a:pPr algn="r"/>
            <a:r>
              <a:rPr lang="en-US" sz="3000" dirty="0"/>
              <a:t>Why do we Need to Create a Special Event Lake Access  Permit with Fees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8087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2C793-F05A-C9B7-6A24-EB11D00C1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4971" y="685799"/>
            <a:ext cx="4716195" cy="55153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Tournaments currently only obtain a CDFW permit at $82.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They can modify their events up to three times. These modifications cause Water Resources to have to modify staffing schedules, which cost time and money.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Many tournaments have participants from out of the area and are considered high risk for transporting invasive mussels.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Some events can be extremely costly to the county. A single tournament from 6/27 to 6/28 cost the county $7,000 in mussel dog fees due to an open launch format.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This fiscal year Water Resources spent over $90,000 on mussel dogs to inspect/sniff boats.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</a:rPr>
              <a:t>Charging events a fee will cover our cost to meet the requirements set forth in the County ordinances.</a:t>
            </a:r>
          </a:p>
        </p:txBody>
      </p:sp>
    </p:spTree>
    <p:extLst>
      <p:ext uri="{BB962C8B-B14F-4D97-AF65-F5344CB8AC3E}">
        <p14:creationId xmlns:p14="http://schemas.microsoft.com/office/powerpoint/2010/main" val="3810969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1345C-66CF-153B-5A19-6ED04679C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17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Proposed Special Event Lake Access Permit Fees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5C839-AF11-6D37-6F9F-0CB09CC14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82616"/>
            <a:ext cx="8508125" cy="4543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Proposed Fee Structure </a:t>
            </a:r>
          </a:p>
          <a:p>
            <a:r>
              <a:rPr lang="en-US" dirty="0">
                <a:solidFill>
                  <a:schemeClr val="bg1"/>
                </a:solidFill>
              </a:rPr>
              <a:t>$50 Application Fee. </a:t>
            </a:r>
          </a:p>
          <a:p>
            <a:r>
              <a:rPr lang="en-US" dirty="0">
                <a:solidFill>
                  <a:schemeClr val="bg1"/>
                </a:solidFill>
              </a:rPr>
              <a:t>Actual mussel dog and inspection costs for large events (&gt; 100 participants) passed through to event organizers.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Benefits </a:t>
            </a:r>
          </a:p>
          <a:p>
            <a:r>
              <a:rPr lang="en-US" dirty="0">
                <a:solidFill>
                  <a:schemeClr val="bg1"/>
                </a:solidFill>
              </a:rPr>
              <a:t>Cost recovery for County services. </a:t>
            </a:r>
          </a:p>
          <a:p>
            <a:r>
              <a:rPr lang="en-US" dirty="0">
                <a:solidFill>
                  <a:schemeClr val="bg1"/>
                </a:solidFill>
              </a:rPr>
              <a:t>Ensures event-related costs are borne by the event. </a:t>
            </a:r>
          </a:p>
          <a:p>
            <a:r>
              <a:rPr lang="en-US" dirty="0">
                <a:solidFill>
                  <a:schemeClr val="bg1"/>
                </a:solidFill>
              </a:rPr>
              <a:t>Reduces burden on County taxpayers</a:t>
            </a:r>
            <a:r>
              <a:rPr lang="en-US" dirty="0"/>
              <a:t>.</a:t>
            </a:r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382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685799"/>
            <a:ext cx="2810333" cy="489204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What Will the Increased Funds Support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8087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971" y="685799"/>
            <a:ext cx="4716195" cy="48920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Maintain and expand watercraft inspections.</a:t>
            </a:r>
          </a:p>
          <a:p>
            <a:r>
              <a:rPr lang="en-US" dirty="0">
                <a:solidFill>
                  <a:schemeClr val="tx1"/>
                </a:solidFill>
              </a:rPr>
              <a:t>Maintain free decontamination services.</a:t>
            </a:r>
          </a:p>
          <a:p>
            <a:r>
              <a:rPr lang="en-US" dirty="0">
                <a:solidFill>
                  <a:schemeClr val="tx1"/>
                </a:solidFill>
              </a:rPr>
              <a:t>Maintain and expand invasive mussel monitoring. </a:t>
            </a:r>
          </a:p>
          <a:p>
            <a:r>
              <a:rPr lang="en-US" dirty="0">
                <a:solidFill>
                  <a:schemeClr val="tx1"/>
                </a:solidFill>
              </a:rPr>
              <a:t>Increase public outreach and education. </a:t>
            </a:r>
          </a:p>
          <a:p>
            <a:r>
              <a:rPr lang="en-US" dirty="0">
                <a:solidFill>
                  <a:schemeClr val="tx1"/>
                </a:solidFill>
              </a:rPr>
              <a:t>Improve signage and prevention infrastructure.</a:t>
            </a:r>
          </a:p>
          <a:p>
            <a:r>
              <a:rPr lang="en-US" dirty="0">
                <a:solidFill>
                  <a:schemeClr val="tx1"/>
                </a:solidFill>
              </a:rPr>
              <a:t>Support rapid response planning. </a:t>
            </a:r>
          </a:p>
          <a:p>
            <a:r>
              <a:rPr lang="en-US" dirty="0">
                <a:solidFill>
                  <a:schemeClr val="tx1"/>
                </a:solidFill>
              </a:rPr>
              <a:t>Reduce reliance on General Fund resources.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97404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B994E3-83F6-E6D5-24B3-5AD2FE00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1495" y="941424"/>
            <a:ext cx="2282922" cy="324861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Why We Are Here Today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688C83-D9E4-E886-4366-9D75DDDDC6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010918"/>
              </p:ext>
            </p:extLst>
          </p:nvPr>
        </p:nvGraphicFramePr>
        <p:xfrm>
          <a:off x="705483" y="941424"/>
          <a:ext cx="4642845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9708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934" y="5135881"/>
            <a:ext cx="4220368" cy="4571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dirty="0"/>
              <a:t>Key Takeaways</a:t>
            </a:r>
          </a:p>
        </p:txBody>
      </p:sp>
      <p:pic>
        <p:nvPicPr>
          <p:cNvPr id="5" name="Picture 4" descr="Wave pattern in the water">
            <a:extLst>
              <a:ext uri="{FF2B5EF4-FFF2-40B4-BE49-F238E27FC236}">
                <a16:creationId xmlns:a16="http://schemas.microsoft.com/office/drawing/2014/main" id="{912705AC-3AC8-1EDF-9ADC-958EBBCB29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487" r="40428" b="2"/>
          <a:stretch>
            <a:fillRect/>
          </a:stretch>
        </p:blipFill>
        <p:spPr>
          <a:xfrm>
            <a:off x="623" y="10"/>
            <a:ext cx="2626519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3459" y="685800"/>
            <a:ext cx="4969554" cy="469087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Invasive mussels threaten water reliability, infrastructure, recreation, and the local economy.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Prevention programs require inspections, staffing, monitoring, and public outreach and needs to focus on being self sustainable.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Current fees do not fully support program costs.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Nationwide invasive mussel control costs exceed $1 billion annually.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Early prevention is far cheaper than long-term infestation management.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Once infestation has occurred recreational events such as fishing tournaments and the splash-in event may be limited.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bg1"/>
                </a:solidFill>
                <a:latin typeface="Aptos Black" panose="020B0004020202020204" pitchFamily="34" charset="0"/>
              </a:rPr>
              <a:t>Protecting Clear Lake protects Lake County residents and businesses.</a:t>
            </a: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685799"/>
            <a:ext cx="2810333" cy="489204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References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8087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971" y="320040"/>
            <a:ext cx="4716195" cy="615391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California Department of Fish and Wildlife Quagga/Zebra Mussel Prevention Programs </a:t>
            </a:r>
            <a:r>
              <a:rPr lang="en-US" sz="1400" i="1" dirty="0">
                <a:solidFill>
                  <a:schemeClr val="tx1"/>
                </a:solidFill>
                <a:hlinkClick r:id="rId2"/>
              </a:rPr>
              <a:t>https://wildlife.ca.gov/Conservation/Invasives/Mussels/Prevention-Programs</a:t>
            </a:r>
            <a:endParaRPr lang="en-US" sz="1400" i="1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California Department of Fish and Wildlife California’s </a:t>
            </a:r>
            <a:r>
              <a:rPr lang="en-US" sz="1400" dirty="0" err="1">
                <a:solidFill>
                  <a:schemeClr val="tx1"/>
                </a:solidFill>
              </a:rPr>
              <a:t>Invaders:Golden</a:t>
            </a:r>
            <a:r>
              <a:rPr lang="en-US" sz="1400" dirty="0">
                <a:solidFill>
                  <a:schemeClr val="tx1"/>
                </a:solidFill>
              </a:rPr>
              <a:t> Mussel </a:t>
            </a:r>
            <a:r>
              <a:rPr lang="en-US" sz="1400" dirty="0">
                <a:solidFill>
                  <a:schemeClr val="tx1"/>
                </a:solidFill>
                <a:hlinkClick r:id="rId3"/>
              </a:rPr>
              <a:t>https://wildlife.ca.gov/Conservation/Invasives/Species/Golden-Mussel</a:t>
            </a: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California Department of Water Resources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i="1" dirty="0">
                <a:solidFill>
                  <a:schemeClr val="tx1"/>
                </a:solidFill>
                <a:hlinkClick r:id="rId4"/>
              </a:rPr>
              <a:t>https://water.ca.gov/mussels</a:t>
            </a:r>
            <a:endParaRPr lang="en-US" sz="1400" i="1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California State Parks Golden Mussel Prevention Program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  <a:hlinkClick r:id="rId5"/>
              </a:rPr>
              <a:t>https://www.parks.ca.gov/?page_id=31843</a:t>
            </a: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Lake County Invasive Mussel Prevention Program </a:t>
            </a:r>
            <a:r>
              <a:rPr lang="en-US" sz="1400" i="1" dirty="0">
                <a:solidFill>
                  <a:schemeClr val="tx1"/>
                </a:solidFill>
                <a:hlinkClick r:id="rId6"/>
              </a:rPr>
              <a:t>https://www.nomussels.com/1256/Mussel-Screening Application</a:t>
            </a:r>
            <a:endParaRPr lang="en-US" sz="1400" i="1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i="1" dirty="0">
                <a:solidFill>
                  <a:schemeClr val="tx1"/>
                </a:solidFill>
              </a:rPr>
              <a:t>Lake Sonoma Inspections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i="1" dirty="0">
                <a:solidFill>
                  <a:schemeClr val="tx1"/>
                </a:solidFill>
                <a:hlinkClick r:id="rId7"/>
              </a:rPr>
              <a:t>https://www.dontmoveamussel.com/lake-Sonoma-inspections</a:t>
            </a:r>
            <a:r>
              <a:rPr lang="en-US" sz="1400" i="1" dirty="0">
                <a:solidFill>
                  <a:schemeClr val="tx1"/>
                </a:solidFill>
              </a:rPr>
              <a:t>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Lake Tahoe Invasive Species Program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  <a:hlinkClick r:id="rId8"/>
              </a:rPr>
              <a:t>https://tahoeboatinspections.com/stickers-and-fees/</a:t>
            </a: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Solano County Lake Berryessa Mussel Prevention Program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  <a:hlinkClick r:id="rId9"/>
              </a:rPr>
              <a:t>https://scwa2.com/lake-berryessa-mussel-prevention-program/</a:t>
            </a: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1"/>
                </a:solidFill>
              </a:rPr>
              <a:t>U.S. Bureau of Reclamation                      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i="1" dirty="0">
                <a:solidFill>
                  <a:schemeClr val="tx1"/>
                </a:solidFill>
                <a:hlinkClick r:id="rId10"/>
              </a:rPr>
              <a:t>https://www.usbr.gov/mussels/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ACFE-15BC-596E-C4C8-23F16A1EA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566" y="1185041"/>
            <a:ext cx="6554867" cy="3767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/>
              <a:t>			Thank you!!</a:t>
            </a:r>
          </a:p>
        </p:txBody>
      </p:sp>
    </p:spTree>
    <p:extLst>
      <p:ext uri="{BB962C8B-B14F-4D97-AF65-F5344CB8AC3E}">
        <p14:creationId xmlns:p14="http://schemas.microsoft.com/office/powerpoint/2010/main" val="138216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6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4487332"/>
            <a:ext cx="6400800" cy="150706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Are The Mussel Species of Concern?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82AF94-6FFA-2FC1-9096-3AE43DE93E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123235"/>
              </p:ext>
            </p:extLst>
          </p:nvPr>
        </p:nvGraphicFramePr>
        <p:xfrm>
          <a:off x="513159" y="685800"/>
          <a:ext cx="8115299" cy="4306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This Matters to Lake County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14992"/>
            <a:ext cx="6554867" cy="3767670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chemeClr val="bg1"/>
                </a:solidFill>
              </a:rPr>
              <a:t>Clear Lake supports tourism, recreation, agriculture, and drinking water systems.</a:t>
            </a:r>
            <a:endParaRPr lang="en-US" b="1" dirty="0">
              <a:solidFill>
                <a:schemeClr val="bg1"/>
              </a:solidFill>
            </a:endParaRPr>
          </a:p>
          <a:p>
            <a:pPr lvl="0">
              <a:defRPr/>
            </a:pPr>
            <a:r>
              <a:rPr kumimoji="0" lang="en-US" b="1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Approximately 66% of Lake County residents rely on Clear Lake for </a:t>
            </a:r>
            <a:r>
              <a:rPr lang="en-US" b="1" u="sng" dirty="0">
                <a:solidFill>
                  <a:schemeClr val="bg1"/>
                </a:solidFill>
              </a:rPr>
              <a:t>drinking water</a:t>
            </a:r>
            <a:r>
              <a:rPr kumimoji="0" lang="en-US" b="1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b="1" u="sng" dirty="0">
              <a:solidFill>
                <a:schemeClr val="bg1"/>
              </a:solidFill>
            </a:endParaRPr>
          </a:p>
          <a:p>
            <a:r>
              <a:rPr b="1" dirty="0">
                <a:solidFill>
                  <a:schemeClr val="bg1"/>
                </a:solidFill>
              </a:rPr>
              <a:t>Invasive mussels threaten infrastructure,</a:t>
            </a:r>
            <a:r>
              <a:rPr lang="en-US" b="1" dirty="0">
                <a:solidFill>
                  <a:schemeClr val="bg1"/>
                </a:solidFill>
              </a:rPr>
              <a:t> private property,</a:t>
            </a:r>
            <a:r>
              <a:rPr b="1" dirty="0">
                <a:solidFill>
                  <a:schemeClr val="bg1"/>
                </a:solidFill>
              </a:rPr>
              <a:t> fisheries, and public access.</a:t>
            </a:r>
          </a:p>
          <a:p>
            <a:r>
              <a:rPr b="1" dirty="0">
                <a:solidFill>
                  <a:schemeClr val="bg1"/>
                </a:solidFill>
              </a:rPr>
              <a:t>Once established, invasive mussels are extremely difficult and expensive to remove.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4487332"/>
            <a:ext cx="6400800" cy="1507067"/>
          </a:xfrm>
        </p:spPr>
        <p:txBody>
          <a:bodyPr>
            <a:normAutofit/>
          </a:bodyPr>
          <a:lstStyle/>
          <a:p>
            <a:r>
              <a:rPr dirty="0"/>
              <a:t>Economic Risks to Lake County</a:t>
            </a:r>
          </a:p>
        </p:txBody>
      </p:sp>
      <p:pic>
        <p:nvPicPr>
          <p:cNvPr id="18" name="Graphic 17" descr="Fishing">
            <a:extLst>
              <a:ext uri="{FF2B5EF4-FFF2-40B4-BE49-F238E27FC236}">
                <a16:creationId xmlns:a16="http://schemas.microsoft.com/office/drawing/2014/main" id="{868051E0-0E5C-D9B0-7E6A-E2729E020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430" y="1322815"/>
            <a:ext cx="2388831" cy="23888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272" y="733647"/>
            <a:ext cx="4944846" cy="35758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Reduced boating and fishing activity could hurt tourism revenue.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Agricultural irrigation systems could face expensive repairs and downtime.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Increased cost to maintain water intake infrastructure for public/private water systems.</a:t>
            </a: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Businesses tied to recreation and lake access may suffer economic losses.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Threats to Water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>
                <a:solidFill>
                  <a:schemeClr val="bg1"/>
                </a:solidFill>
              </a:rPr>
              <a:t>Mussels clog intake pipes, pumps, irrigation systems, and treatment equipment.</a:t>
            </a:r>
          </a:p>
          <a:p>
            <a:r>
              <a:rPr b="1" dirty="0">
                <a:solidFill>
                  <a:schemeClr val="bg1"/>
                </a:solidFill>
              </a:rPr>
              <a:t>Infestations reduce water flow efficiency and increase maintenance costs.</a:t>
            </a:r>
          </a:p>
          <a:p>
            <a:r>
              <a:rPr b="1" dirty="0">
                <a:solidFill>
                  <a:schemeClr val="bg1"/>
                </a:solidFill>
              </a:rPr>
              <a:t>Long-term infestations may require chemical treatment or infrastructure replacement.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Annual cost to mitigate invasive mussel damage to infrastructure can cost millions.</a:t>
            </a:r>
            <a:endParaRPr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E77C-7536-DDF7-7E06-5A18D4DB1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Current state of impacted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9F79A-8B82-92A8-5BF6-9A5BE6159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4708"/>
            <a:ext cx="8229600" cy="480145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                                                           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B213AF-2B25-9033-342C-5A654451B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662" y="4246065"/>
            <a:ext cx="3306118" cy="2143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6B92FC-0870-9D12-1C0C-47A57DBC1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7" y="926123"/>
            <a:ext cx="3139439" cy="310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6C8077-8C7C-8783-A698-642317B27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5721" y="926123"/>
            <a:ext cx="4154930" cy="310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5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50AB-11C8-83D0-0656-68F66A8D2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1BB42-7D94-FED4-301B-6CF5B27C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Threats to </a:t>
            </a:r>
            <a:r>
              <a:rPr lang="en-US" dirty="0"/>
              <a:t>Private Property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09786-C7B8-9105-1868-76408D13A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>
                <a:solidFill>
                  <a:schemeClr val="bg1"/>
                </a:solidFill>
              </a:rPr>
              <a:t>Mussels </a:t>
            </a:r>
            <a:r>
              <a:rPr lang="en-US" b="1" dirty="0">
                <a:solidFill>
                  <a:schemeClr val="bg1"/>
                </a:solidFill>
              </a:rPr>
              <a:t>can impact private residences by:</a:t>
            </a:r>
          </a:p>
          <a:p>
            <a:r>
              <a:rPr lang="en-US" b="1" dirty="0">
                <a:solidFill>
                  <a:schemeClr val="bg1"/>
                </a:solidFill>
              </a:rPr>
              <a:t>fowling up boat engines causing damage and expensive repairs</a:t>
            </a:r>
            <a:r>
              <a:rPr b="1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>
                <a:solidFill>
                  <a:schemeClr val="bg1"/>
                </a:solidFill>
              </a:rPr>
              <a:t>Encrusting on boats reducing </a:t>
            </a:r>
            <a:r>
              <a:rPr b="1" dirty="0">
                <a:solidFill>
                  <a:schemeClr val="bg1"/>
                </a:solidFill>
              </a:rPr>
              <a:t>flow efficiency and </a:t>
            </a:r>
            <a:r>
              <a:rPr lang="en-US" b="1" dirty="0">
                <a:solidFill>
                  <a:schemeClr val="bg1"/>
                </a:solidFill>
              </a:rPr>
              <a:t>boat performance</a:t>
            </a:r>
            <a:r>
              <a:rPr b="1" dirty="0">
                <a:solidFill>
                  <a:schemeClr val="bg1"/>
                </a:solidFill>
              </a:rPr>
              <a:t>.</a:t>
            </a:r>
          </a:p>
          <a:p>
            <a:r>
              <a:rPr lang="en-US" b="1" dirty="0">
                <a:solidFill>
                  <a:schemeClr val="bg1"/>
                </a:solidFill>
              </a:rPr>
              <a:t>Encrusting on docks and private infrastructure requiring expensive yearly maintenance</a:t>
            </a:r>
            <a:r>
              <a:rPr b="1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Potential reduction in property values.</a:t>
            </a:r>
            <a:endParaRPr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74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EDFA2-43CC-A5B6-570B-59A129EFA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Biofouling becomes increasingly expensive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7745D0-2517-2098-0C0E-3966E962A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34927"/>
            <a:ext cx="3597437" cy="2932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9FFE2B-79FC-86DE-16AD-432C4BD61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707" y="634928"/>
            <a:ext cx="3952875" cy="29326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B0A98ED-47A2-19C0-D0B7-DE31F2CEB3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4386262" y="3614737"/>
            <a:ext cx="371475" cy="2237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D2D071-CB73-6102-A233-A56E04369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620" y="3704493"/>
            <a:ext cx="3772760" cy="262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0659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2970</TotalTime>
  <Words>1605</Words>
  <Application>Microsoft Office PowerPoint</Application>
  <PresentationFormat>On-screen Show (4:3)</PresentationFormat>
  <Paragraphs>252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Aptos Black</vt:lpstr>
      <vt:lpstr>Aptos Narrow</vt:lpstr>
      <vt:lpstr>Arial</vt:lpstr>
      <vt:lpstr>Century Gothic</vt:lpstr>
      <vt:lpstr>Wingdings 3</vt:lpstr>
      <vt:lpstr>Slice</vt:lpstr>
      <vt:lpstr>Invasive Mussel Prevention Program</vt:lpstr>
      <vt:lpstr>Why We Are Here Today</vt:lpstr>
      <vt:lpstr> What Are The Mussel Species of Concern?</vt:lpstr>
      <vt:lpstr>Why This Matters to Lake County</vt:lpstr>
      <vt:lpstr>Economic Risks to Lake County</vt:lpstr>
      <vt:lpstr>Threats to Water Infrastructure</vt:lpstr>
      <vt:lpstr>Current state of impacted infrastructure</vt:lpstr>
      <vt:lpstr>Threats to Private Property</vt:lpstr>
      <vt:lpstr>Biofouling becomes increasingly expensive</vt:lpstr>
      <vt:lpstr>Threats to Public Access</vt:lpstr>
      <vt:lpstr>The devastating effect of die off</vt:lpstr>
      <vt:lpstr>Quagga and Zebra Mussel Infestation Prevention Grant Program state funding trend            </vt:lpstr>
      <vt:lpstr>Estimated Revenue based off five year average</vt:lpstr>
      <vt:lpstr>Current Program Costs vs Revenue</vt:lpstr>
      <vt:lpstr>PowerPoint Presentation</vt:lpstr>
      <vt:lpstr>Proposed Quagga Sticker Fee Increases</vt:lpstr>
      <vt:lpstr>Why do we Need to Create a Special Event Lake Access  Permit with Fees</vt:lpstr>
      <vt:lpstr>Proposed Special Event Lake Access Permit Fees</vt:lpstr>
      <vt:lpstr>What Will the Increased Funds Support</vt:lpstr>
      <vt:lpstr>  Key Takeaways</vt:lpstr>
      <vt:lpstr>References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Stephen Scalisi</dc:creator>
  <cp:keywords/>
  <dc:description>generated using python-pptx</dc:description>
  <cp:lastModifiedBy>Thomas Fardig</cp:lastModifiedBy>
  <cp:revision>44</cp:revision>
  <dcterms:created xsi:type="dcterms:W3CDTF">2013-01-27T09:14:16Z</dcterms:created>
  <dcterms:modified xsi:type="dcterms:W3CDTF">2026-08-20T00:07:49Z</dcterms:modified>
  <cp:category/>
</cp:coreProperties>
</file>