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3" r:id="rId1"/>
    <p:sldMasterId id="2147483735" r:id="rId2"/>
  </p:sldMasterIdLst>
  <p:notesMasterIdLst>
    <p:notesMasterId r:id="rId15"/>
  </p:notesMasterIdLst>
  <p:handoutMasterIdLst>
    <p:handoutMasterId r:id="rId16"/>
  </p:handoutMasterIdLst>
  <p:sldIdLst>
    <p:sldId id="1009" r:id="rId3"/>
    <p:sldId id="882" r:id="rId4"/>
    <p:sldId id="1000" r:id="rId5"/>
    <p:sldId id="1012" r:id="rId6"/>
    <p:sldId id="1014" r:id="rId7"/>
    <p:sldId id="968" r:id="rId8"/>
    <p:sldId id="1013" r:id="rId9"/>
    <p:sldId id="1015" r:id="rId10"/>
    <p:sldId id="1008" r:id="rId11"/>
    <p:sldId id="1016" r:id="rId12"/>
    <p:sldId id="1011" r:id="rId13"/>
    <p:sldId id="881" r:id="rId1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phia Mills" initials="SM" lastIdx="1" clrIdx="0">
    <p:extLst>
      <p:ext uri="{19B8F6BF-5375-455C-9EA6-DF929625EA0E}">
        <p15:presenceInfo xmlns:p15="http://schemas.microsoft.com/office/powerpoint/2012/main" userId="Sophia Mills" providerId="None"/>
      </p:ext>
    </p:extLst>
  </p:cmAuthor>
  <p:cmAuthor id="2" name="Catherine Tseng" initials="CT" lastIdx="1" clrIdx="1">
    <p:extLst>
      <p:ext uri="{19B8F6BF-5375-455C-9EA6-DF929625EA0E}">
        <p15:presenceInfo xmlns:p15="http://schemas.microsoft.com/office/powerpoint/2012/main" userId="c7386deeae1fa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EBF5"/>
    <a:srgbClr val="F9FAFD"/>
    <a:srgbClr val="42D0A2"/>
    <a:srgbClr val="E8EDF5"/>
    <a:srgbClr val="EAF6FC"/>
    <a:srgbClr val="5FCBEF"/>
    <a:srgbClr val="008000"/>
    <a:srgbClr val="C3EBF9"/>
    <a:srgbClr val="0066CC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6" autoAdjust="0"/>
    <p:restoredTop sz="78899" autoAdjust="0"/>
  </p:normalViewPr>
  <p:slideViewPr>
    <p:cSldViewPr>
      <p:cViewPr varScale="1">
        <p:scale>
          <a:sx n="118" d="100"/>
          <a:sy n="118" d="100"/>
        </p:scale>
        <p:origin x="499" y="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0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090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9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090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fld id="{DC8CE484-8C55-40A8-8B5E-45C5223CF9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65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090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8500"/>
            <a:ext cx="61960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995" y="4416742"/>
            <a:ext cx="5606418" cy="418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090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fld id="{06A72FA9-2FC6-45AE-BF4A-4AE0E1664C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6098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35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60C5FC-19A0-4C90-BB3D-D75ECBF05994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5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9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5325"/>
            <a:ext cx="6199188" cy="3487738"/>
          </a:xfrm>
          <a:ln/>
        </p:spPr>
      </p:sp>
      <p:sp>
        <p:nvSpPr>
          <p:cNvPr id="1059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994" y="4416742"/>
            <a:ext cx="5606418" cy="418369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693FA-6D89-5ECF-21A0-5EFD71CB5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7C9004B3-A360-432D-5E99-BC72B51651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98F1C807-88F5-5BF4-3DB7-0940BF3651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A014BFE1-8EBF-6B6C-B3F1-47505267AF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00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3035C-ED7F-BB54-3F9B-7EE4CD2A1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9FE82584-E201-8DE4-7A22-71D65ED134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1FAE77ED-A5BE-71F5-AFF2-A86966B9B5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239FD7E3-66AB-900D-8576-DA701156B4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96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8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0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574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D44D2-FDFA-E3F9-9FFD-F139AB89A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1407B394-4767-735E-5522-BD1F6B9E4F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3E131406-4D50-4472-09D4-9279ACB4CE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9591F0F7-5BB7-755B-8605-E43DCBA8E7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754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C99CA-E675-951D-652B-A922B0DC8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0E162A7D-2118-3869-1DD1-4F126F57E3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F1C432C3-D407-920E-32A1-4B005A4648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25210128-FBE3-328D-AF34-ED466CCE21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999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553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90D4D-BA64-C445-4043-1359E67D3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74ADDECD-C1D2-B527-447B-7C7C5E9035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A6144512-0B9B-8327-98D9-1A2279E77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8FF4E1C5-6041-DAAB-2558-DA08E244BA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118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63364-6170-89DA-6FB3-4D6377C89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74E59E35-9D93-4D57-A475-04255403CE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EAAE2082-6C5C-BBED-AD9B-D1CDFE6B56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361B4608-7F95-859B-B003-F063A74C3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534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B2D86-D905-074E-0278-F391B73F0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D6051EC3-CF2E-80E3-7D51-114DDF526E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546650C-0857-8468-C055-2B13719EE7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4F3A2264-7336-E96E-D288-80DABA794B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86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3BE7-5F84-49FA-BC2B-6703E1B1C91D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FB1A-581F-4E9B-8464-9B29AF4367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8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164A-FF01-4C5B-9A3B-FD50FEF77C67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65F8-213A-464B-B50C-0A7CD3B54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7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6032-28F0-4C27-B55F-46551CF9F476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BEA-EB4F-4B13-B050-C5510DF44B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7BCB0-2A79-9FE8-3F2A-235FA9DB1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72E5-27E9-C57A-105B-3C6B8A9F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A77CB-94BE-FD20-596F-7D2429898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CC5AA-37A0-4200-AB39-7D82698EC456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0652A-4623-452D-CD2A-A05D330F6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11F31-C42F-20C8-7348-4BCEE681A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FB1A-581F-4E9B-8464-9B29AF4367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89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73822-7BA0-8AF8-F9D6-6EBE3B3C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0947F-E2EC-8A0F-2319-855A98151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66B17-6361-1557-93EB-B7C7E7BA9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1DC-94BB-49F0-B400-75AB63721442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56254-159D-D6D6-7A3D-98AC0491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49146-1FDE-F188-6E7A-BC4C27C8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04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8EBF1-EBAA-BCEE-5102-ECADE4041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632A0-34E7-5690-F028-F0DEB3110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B3AB4-180B-55C4-F6F5-6D35A2F66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081F-3938-42F4-BBE6-4EF5B4DE4D47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71E3B-9269-4D60-9E7F-8BA06A596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52743-D535-C8B3-B025-3813A474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EA0B7-6307-4883-8A89-474DEEDA34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59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C7ABF-3984-30F5-9E3A-58DF17027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6D0A2-7718-9771-354B-5011E0234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61AFF7-F0F5-7AA1-D1EA-831D05C0E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12230-4222-7B64-4BF5-76C413D5C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CD4A-CD21-4B34-B09E-A91893BBF94B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3F6721-CB28-B31C-A3AB-63E793C56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7A5268-EEC8-CD13-B9D3-9D92C273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E43-BAE9-42CE-B4E0-B5DB490077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36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52F2F-BF47-17C3-AF9F-E714F75A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18804-4D41-C5C9-9AE2-98A67592C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7E8068-D7F0-95AC-5C78-1D80F59AC0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54A85-8AD0-7EE3-6130-153C5603F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C7FC1F-070B-A5B8-14BF-1AE41918DB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B4EB28-A4CF-398C-E341-F98D78FFB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3D79-8C49-418B-9145-DCCCB1758869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F02F48-F835-C7B4-C050-F74584F0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38F4F0-B3DD-0B99-9078-06061B8D5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F7602-CE80-45A7-8CFD-95F3E39364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52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53C09-E5D2-97B5-2CBC-B98BF1F4F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8D68C2-72CB-6029-87A5-787AF3439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7532-7949-40D6-B03F-585368C5580D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BB110B-922A-6DC1-2470-97EBD15A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5E2AD4-E3BD-1440-7BE6-F187015B6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5998D-E35C-4E90-B968-F2B8B1498B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39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BB30B-3CD9-44F1-656C-899D5FE55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C7DB-CD27-4BB0-9F74-1068BC2FB288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09AEFD-1E71-70C3-EEF4-F2BB4A09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546AD-A989-FB05-DB1C-D18A07CBF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5D9D-2DB8-4949-8053-6B942D73ED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50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B2CEF-962E-3BE6-FD07-CD208FAEF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19870-1843-1640-55EC-EC2944B6F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0CF07E-EF14-0435-FF7C-606F0DEE70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CA3A0-975C-D822-0206-B8B9978FD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1583E-D900-43F1-9D1B-AE90AA240F54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023E82-D0C5-16A7-CCFB-A1C094CE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628F8-2203-9BFB-F896-12BD76809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56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3EA-055D-4BEC-98D2-DC91F0B8B119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275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7BEC5-34E7-7D74-03B8-F4A8E56C3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11FEDC-9A51-EE61-DE7B-EFE098FE0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F7384-548A-6F4D-7268-5E09FDB30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10AE7-F8D8-3240-DC8B-43329F7FA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6DB2-FF67-4A1E-8304-1FD368FAF029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0B5AE-8C0E-7351-5B54-95A17972F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CBF2D-B5EE-0547-4E7C-858EE839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0F86-ED22-4B56-BA78-D1C53905F4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31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A01A7-FE97-A653-B22E-6959F50D5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322C0E-0827-6671-7970-56124F78A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ECE1-6BAE-77C0-A6EF-BAC6E72CF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4C7-41D3-49E6-A94C-8317A9EBFE8F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F8F95-857F-02D1-3141-2817986B2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5C670-4C18-E8C8-DAB5-F956B411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65F8-213A-464B-B50C-0A7CD3B54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1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3E4FE-67DD-3D41-7EB3-720F6E8CBD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E15568-367A-332D-21E9-AE50522F2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DF475-7ABA-BE17-BEC9-54508084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1374-4BD3-4629-BC77-690E237E1895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BA929-5721-8451-2E8B-644567E9D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C24AC-F553-8CBB-B948-4614E917A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BEA-EB4F-4B13-B050-C5510DF44B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6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BFFD0-01FC-4666-AE61-5BBD91D72F0E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EA0B7-6307-4883-8A89-474DEEDA34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6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5507-051B-451E-A592-915703EBC9A0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E43-BAE9-42CE-B4E0-B5DB490077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75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F5FF4-7C9F-4B32-A216-7D1E5A2FCE5A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F7602-CE80-45A7-8CFD-95F3E39364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52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54C2-3710-47DD-B538-D85A6A3F5B88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5998D-E35C-4E90-B968-F2B8B1498B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A7C0F-B878-46BA-8ACC-F84DE3DB76B9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5D9D-2DB8-4949-8053-6B942D73ED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18054-BDDB-4C0E-91AF-69FCE5EE4E39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BF3C-6BE6-4A1B-AD60-D956CD862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0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41322-536B-4FDA-AC05-9C32C5742B27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0F86-ED22-4B56-BA78-D1C53905F4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77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0E26F-E418-460F-90CB-7FBE9C6BCB2D}" type="datetime1">
              <a:rPr lang="en-US" smtClean="0"/>
              <a:t>3/16/2026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D2812-AA97-4478-8F24-B091316F6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68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EA26B4-0F93-C8E5-8EAF-0C0A3CB94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A3E4BD-90E1-D5A2-7049-45377C3FA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B9B59-500F-D76F-0CCE-EEBC0A64A5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</a:lstStyle>
          <a:p>
            <a:fld id="{097AE4AB-B8AF-472C-9F5F-43C2173E1854}" type="datetime1">
              <a:rPr lang="en-US" smtClean="0"/>
              <a:pPr/>
              <a:t>3/16/2026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A01F6-534E-0BDA-63BF-C44AA0540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DB31A-A4F2-3E01-2963-F4CEBC914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</a:lstStyle>
          <a:p>
            <a:fld id="{E82D2812-AA97-4478-8F24-B091316F6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3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A824CD-A65B-D261-6A58-2EB4BA8F17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38" t="6644" r="3592" b="5853"/>
          <a:stretch>
            <a:fillRect/>
          </a:stretch>
        </p:blipFill>
        <p:spPr>
          <a:xfrm>
            <a:off x="0" y="3527184"/>
            <a:ext cx="12192000" cy="33758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E0CDB5E-C22E-4C28-8F6B-DFBECFA4B41D}"/>
              </a:ext>
            </a:extLst>
          </p:cNvPr>
          <p:cNvSpPr/>
          <p:nvPr/>
        </p:nvSpPr>
        <p:spPr>
          <a:xfrm>
            <a:off x="8744" y="-1875"/>
            <a:ext cx="12170288" cy="352329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058823" name="Rectangle 7"/>
          <p:cNvSpPr>
            <a:spLocks noChangeArrowheads="1"/>
          </p:cNvSpPr>
          <p:nvPr/>
        </p:nvSpPr>
        <p:spPr bwMode="auto">
          <a:xfrm>
            <a:off x="1524000" y="0"/>
            <a:ext cx="91440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609585"/>
            <a:endParaRPr lang="en-US">
              <a:solidFill>
                <a:srgbClr val="000000"/>
              </a:solidFill>
              <a:latin typeface="Aptos" panose="02110004020202020204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524001" y="69448"/>
            <a:ext cx="9147959" cy="576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</a:pPr>
            <a:endParaRPr lang="en-US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8833" name="Text Box 17"/>
          <p:cNvSpPr txBox="1">
            <a:spLocks noChangeArrowheads="1"/>
          </p:cNvSpPr>
          <p:nvPr/>
        </p:nvSpPr>
        <p:spPr bwMode="auto">
          <a:xfrm>
            <a:off x="606879" y="1759771"/>
            <a:ext cx="88446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609585"/>
            <a:r>
              <a:rPr lang="en-US" sz="3200" b="1" dirty="0">
                <a:solidFill>
                  <a:srgbClr val="F4D348"/>
                </a:solidFill>
                <a:latin typeface="Helvetica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Sewer Rate Study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69F20E-5E1A-4E6F-B6C8-7FC4EC74A736}"/>
              </a:ext>
            </a:extLst>
          </p:cNvPr>
          <p:cNvSpPr txBox="1"/>
          <p:nvPr/>
        </p:nvSpPr>
        <p:spPr>
          <a:xfrm>
            <a:off x="613557" y="2300911"/>
            <a:ext cx="9140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US" sz="3200" dirty="0">
                <a:solidFill>
                  <a:srgbClr val="FFFFFF"/>
                </a:solidFill>
                <a:latin typeface="Helvetica" pitchFamily="2" charset="0"/>
                <a:ea typeface="Calibri" panose="020F0502020204030204" pitchFamily="34" charset="0"/>
                <a:cs typeface="Calibri" panose="020F0502020204030204" pitchFamily="34" charset="0"/>
              </a:rPr>
              <a:t>Southeast Regional Wastewater System</a:t>
            </a:r>
          </a:p>
        </p:txBody>
      </p:sp>
      <p:pic>
        <p:nvPicPr>
          <p:cNvPr id="6" name="Picture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58CCF43-6BEA-8DB2-2A31-86686CDEE5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590667"/>
            <a:ext cx="2743200" cy="60313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CF96B4-3B66-55A1-37F0-7376084BD51B}"/>
              </a:ext>
            </a:extLst>
          </p:cNvPr>
          <p:cNvSpPr/>
          <p:nvPr/>
        </p:nvSpPr>
        <p:spPr>
          <a:xfrm>
            <a:off x="8744" y="3521417"/>
            <a:ext cx="12183256" cy="3387414"/>
          </a:xfrm>
          <a:prstGeom prst="rect">
            <a:avLst/>
          </a:prstGeom>
          <a:solidFill>
            <a:schemeClr val="accent6">
              <a:alpha val="74139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058834" name="Text Box 18"/>
          <p:cNvSpPr txBox="1">
            <a:spLocks noChangeArrowheads="1"/>
          </p:cNvSpPr>
          <p:nvPr/>
        </p:nvSpPr>
        <p:spPr bwMode="auto">
          <a:xfrm>
            <a:off x="625486" y="2878342"/>
            <a:ext cx="916379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609585"/>
            <a:r>
              <a:rPr lang="en-US" sz="2600" dirty="0">
                <a:solidFill>
                  <a:srgbClr val="FFFFFF"/>
                </a:solidFill>
                <a:latin typeface="Helvetica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March 24, 2026</a:t>
            </a:r>
          </a:p>
        </p:txBody>
      </p:sp>
      <p:pic>
        <p:nvPicPr>
          <p:cNvPr id="8" name="Picture 7" descr="A blue and black squares&#10;&#10;AI-generated content may be incorrect.">
            <a:extLst>
              <a:ext uri="{FF2B5EF4-FFF2-40B4-BE49-F238E27FC236}">
                <a16:creationId xmlns:a16="http://schemas.microsoft.com/office/drawing/2014/main" id="{C09D2A21-239E-5627-E9D9-9473FCE32D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8720"/>
            <a:ext cx="3022600" cy="1325701"/>
          </a:xfrm>
          <a:prstGeom prst="rect">
            <a:avLst/>
          </a:prstGeom>
        </p:spPr>
      </p:pic>
      <p:pic>
        <p:nvPicPr>
          <p:cNvPr id="12" name="Picture 11" descr="A black yellow and blue triangle&#10;&#10;AI-generated content may be incorrect.">
            <a:extLst>
              <a:ext uri="{FF2B5EF4-FFF2-40B4-BE49-F238E27FC236}">
                <a16:creationId xmlns:a16="http://schemas.microsoft.com/office/drawing/2014/main" id="{8C4FEADF-5B72-781E-DC11-500E2342C6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685" y="2989357"/>
            <a:ext cx="1327315" cy="176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44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B9625-C7DF-C298-2D3E-E76C052CB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6307E055-3898-012D-9126-609AABCB30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C646FB-331E-C9EA-894C-CC9E3B68D08F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Proposed Monthly Sewer Rates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3EABE4-1909-6E25-E5E1-B5EF0160CD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67D044-F762-158E-141A-BD2100A86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D9DAF5E-62F5-F3D5-C56E-72B5A8943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83438"/>
              </p:ext>
            </p:extLst>
          </p:nvPr>
        </p:nvGraphicFramePr>
        <p:xfrm>
          <a:off x="1371600" y="1066801"/>
          <a:ext cx="9448800" cy="193434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253472026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90371136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164369039"/>
                    </a:ext>
                  </a:extLst>
                </a:gridCol>
                <a:gridCol w="1270462">
                  <a:extLst>
                    <a:ext uri="{9D8B030D-6E8A-4147-A177-3AD203B41FA5}">
                      <a16:colId xmlns:a16="http://schemas.microsoft.com/office/drawing/2014/main" val="4174523560"/>
                    </a:ext>
                  </a:extLst>
                </a:gridCol>
                <a:gridCol w="863138">
                  <a:extLst>
                    <a:ext uri="{9D8B030D-6E8A-4147-A177-3AD203B41FA5}">
                      <a16:colId xmlns:a16="http://schemas.microsoft.com/office/drawing/2014/main" val="361764984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010071366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Customer Class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Units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Current Rate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Proposed Rate August 1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Rate Change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 of Customers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2146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 RATE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1819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Single Family Residential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Dwelling Unit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$36.28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$54.04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41363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3,962   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9361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Multifamily Residential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Dwelling Unit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$36.28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$41.17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1,370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0064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  <a:latin typeface="+mn-lt"/>
                        </a:rPr>
                        <a:t>Low-Strength Commercial</a:t>
                      </a:r>
                      <a:endParaRPr lang="en-US" sz="1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Each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$54.42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$91.05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284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3432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  <a:latin typeface="+mn-lt"/>
                        </a:rPr>
                        <a:t>Medium-Strength Commercial</a:t>
                      </a:r>
                      <a:endParaRPr lang="en-US" sz="1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Each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$126.97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$192.98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63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815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High-Strength Commercial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Each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$181.38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$324.07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36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14105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7B55FF-4AE8-C195-A7C8-398306A7E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034740"/>
              </p:ext>
            </p:extLst>
          </p:nvPr>
        </p:nvGraphicFramePr>
        <p:xfrm>
          <a:off x="1371600" y="1052946"/>
          <a:ext cx="9448800" cy="493669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253472026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90371136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164369039"/>
                    </a:ext>
                  </a:extLst>
                </a:gridCol>
                <a:gridCol w="1270462">
                  <a:extLst>
                    <a:ext uri="{9D8B030D-6E8A-4147-A177-3AD203B41FA5}">
                      <a16:colId xmlns:a16="http://schemas.microsoft.com/office/drawing/2014/main" val="41745235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617649846"/>
                    </a:ext>
                  </a:extLst>
                </a:gridCol>
                <a:gridCol w="1244138">
                  <a:extLst>
                    <a:ext uri="{9D8B030D-6E8A-4147-A177-3AD203B41FA5}">
                      <a16:colId xmlns:a16="http://schemas.microsoft.com/office/drawing/2014/main" val="4010071366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Customer Class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Units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Current Rate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Proposed Rate August 1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Rate Change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 of Customers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2146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 RATE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1819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Single Family Residential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Dwelling Unit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$36.28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$54.04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41363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3,962   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9361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Multifamily Residential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Dwelling Unit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$36.28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$41.17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1,370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0064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  <a:latin typeface="+mn-lt"/>
                        </a:rPr>
                        <a:t>Low-Strength Commercial</a:t>
                      </a:r>
                      <a:endParaRPr lang="en-US" sz="1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Each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$54.42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$91.05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284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3432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  <a:latin typeface="+mn-lt"/>
                        </a:rPr>
                        <a:t>Medium-Strength Commercial</a:t>
                      </a:r>
                      <a:endParaRPr lang="en-US" sz="14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Each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$126.97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$192.98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63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815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High-Strength Commercial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Each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$181.38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$324.07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36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1410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6524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ADDITION TO THE BASE RATE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56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Daycare or school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student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$1.46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$2.53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2,973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4716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Convalescent/Group Home/Hospital/Detention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per bed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$22.25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$41.17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114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912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Hotel/Motel w/o kitchen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per room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$7.27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$22.26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206%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171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938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Hotel/Motel with kitchen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per room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$16.76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$36.02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66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6781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Hotel/Motel (permanently occupied)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per room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$21.77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$41.17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23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115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Laundromat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per machine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$22.25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$30.35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58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3224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Theater or Drive-in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per seat or car space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$1.17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$2.43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200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376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Bars and Lounge or Restaurants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per seat over 33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$1.11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$4.05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668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0349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RV &amp; Campgrounds w/o sewer hookup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per space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$3.63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$10.12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32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0022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RV &amp; Campgrounds with sewer hookup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per space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$7.27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$36.02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395%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273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7449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  <a:latin typeface="+mn-lt"/>
                        </a:rPr>
                        <a:t>Splashpad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each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$72.56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$1,310.94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1707%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1 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190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68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738A9-904E-865E-C937-69F78AFD0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E868E11F-D8AD-E4E7-CD59-A137797469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6C19F1-0EE0-ACAC-44F1-CF6E5BB2C195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Full Rate Schedule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74C3BB-8756-655B-5114-4C86DC1BB2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DE280C-739E-B61C-1381-584B96D6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7B6AD09-1799-27B4-001F-0E38812C40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477308"/>
              </p:ext>
            </p:extLst>
          </p:nvPr>
        </p:nvGraphicFramePr>
        <p:xfrm>
          <a:off x="1245920" y="1066801"/>
          <a:ext cx="9700160" cy="4902318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080938">
                  <a:extLst>
                    <a:ext uri="{9D8B030D-6E8A-4147-A177-3AD203B41FA5}">
                      <a16:colId xmlns:a16="http://schemas.microsoft.com/office/drawing/2014/main" val="4021495291"/>
                    </a:ext>
                  </a:extLst>
                </a:gridCol>
                <a:gridCol w="1307686">
                  <a:extLst>
                    <a:ext uri="{9D8B030D-6E8A-4147-A177-3AD203B41FA5}">
                      <a16:colId xmlns:a16="http://schemas.microsoft.com/office/drawing/2014/main" val="3093388493"/>
                    </a:ext>
                  </a:extLst>
                </a:gridCol>
                <a:gridCol w="885256">
                  <a:extLst>
                    <a:ext uri="{9D8B030D-6E8A-4147-A177-3AD203B41FA5}">
                      <a16:colId xmlns:a16="http://schemas.microsoft.com/office/drawing/2014/main" val="2445222625"/>
                    </a:ext>
                  </a:extLst>
                </a:gridCol>
                <a:gridCol w="885256">
                  <a:extLst>
                    <a:ext uri="{9D8B030D-6E8A-4147-A177-3AD203B41FA5}">
                      <a16:colId xmlns:a16="http://schemas.microsoft.com/office/drawing/2014/main" val="974896166"/>
                    </a:ext>
                  </a:extLst>
                </a:gridCol>
                <a:gridCol w="885256">
                  <a:extLst>
                    <a:ext uri="{9D8B030D-6E8A-4147-A177-3AD203B41FA5}">
                      <a16:colId xmlns:a16="http://schemas.microsoft.com/office/drawing/2014/main" val="3811235919"/>
                    </a:ext>
                  </a:extLst>
                </a:gridCol>
                <a:gridCol w="885256">
                  <a:extLst>
                    <a:ext uri="{9D8B030D-6E8A-4147-A177-3AD203B41FA5}">
                      <a16:colId xmlns:a16="http://schemas.microsoft.com/office/drawing/2014/main" val="2648706214"/>
                    </a:ext>
                  </a:extLst>
                </a:gridCol>
                <a:gridCol w="885256">
                  <a:extLst>
                    <a:ext uri="{9D8B030D-6E8A-4147-A177-3AD203B41FA5}">
                      <a16:colId xmlns:a16="http://schemas.microsoft.com/office/drawing/2014/main" val="42079374"/>
                    </a:ext>
                  </a:extLst>
                </a:gridCol>
                <a:gridCol w="885256">
                  <a:extLst>
                    <a:ext uri="{9D8B030D-6E8A-4147-A177-3AD203B41FA5}">
                      <a16:colId xmlns:a16="http://schemas.microsoft.com/office/drawing/2014/main" val="3648865670"/>
                    </a:ext>
                  </a:extLst>
                </a:gridCol>
              </a:tblGrid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Current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 gridSpan="5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Proposed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264956"/>
                  </a:ext>
                </a:extLst>
              </a:tr>
              <a:tr h="3730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FY2025/26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FY2026/27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FY2027/28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FY2028/29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FY2029/30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FY2030/31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159496085"/>
                  </a:ext>
                </a:extLst>
              </a:tr>
              <a:tr h="39058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 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 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 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Aug 1, 2026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Aug 1, 2027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Aug 1, 2028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Aug 1, 2029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Aug 1, 2030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162580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Description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Billing Unit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Varies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+20%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+3%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+3%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+3%</a:t>
                      </a: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57083136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BASE RATE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 dirty="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 dirty="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16356605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Single Family Residential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dwelling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$36.28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$54.04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$64.84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$66.79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$68.79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$70.86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9067175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Multifamily Residential 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per dwelling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$36.28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$41.17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$49.41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$50.89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$52.41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$53.98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2580498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Low-Strength Commercial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each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$54.42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$91.05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$109.26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$112.54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$115.92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$119.39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1545812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Medium-Strength Commercial 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each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$126.97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$192.98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$231.57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$238.52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$245.67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$253.04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4045988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High-Strength Commercial 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each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$181.38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$324.07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$388.89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$400.55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$412.57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$424.94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5966671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279664457"/>
                  </a:ext>
                </a:extLst>
              </a:tr>
              <a:tr h="3000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IN ADDITION TO THE BASE RATES ABOVE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862773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Schools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per student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$1.46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$2.53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$3.04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$3.13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$3.22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$3.32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82945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Convalescent/Group Home/Hospital/Detention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per bed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$22.25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$41.17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$49.41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$50.89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$52.41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$53.98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872188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Hotel/Motel w/o kitchen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per room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$7.27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$22.26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$26.71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$27.51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$28.33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$29.18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8778314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Hotel/Motel with kitchen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room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$16.76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$36.02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$43.23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$44.52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$45.86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$47.23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75126538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Hotel/Motel (permanently occupied)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room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$21.77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$41.17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$49.41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$50.89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$52.41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$53.98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7095414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Laundromat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machine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$22.25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$30.35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$36.42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$37.52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$38.64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$39.80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92612653"/>
                  </a:ext>
                </a:extLst>
              </a:tr>
              <a:tr h="5513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Theater or Drive-in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seat/car space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$1.17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$2.43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$2.92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$3.09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$3.19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2504884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Bars and Lounge or Restaurants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seat over 33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$1.11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$4.05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$4.86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$5.01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$5.16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$5.31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044542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RV &amp; Campgrounds w/o sewer hookup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space 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$3.63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$10.12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$12.14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$12.51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$12.88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$13.27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20678602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RV &amp; Campgrounds with sewer hookup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space 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$7.27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$36.02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$43.23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$44.52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$45.86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$47.23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5004126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Splashpad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each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$72.56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$1,310.94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$1,573.13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$1,620.33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$1,668.94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$1,719.01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4657115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42652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+3%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+3%</a:t>
                      </a: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+3%</a:t>
                      </a: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+3%</a:t>
                      </a: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5280068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Capital Improvement Program (CIP) Fee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each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$5.02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$31.63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$32.57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$33.55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$34.56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$35.60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34321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280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72798" y="188988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 err="1">
                <a:solidFill>
                  <a:srgbClr val="1C3E60"/>
                </a:solidFill>
                <a:latin typeface="Franklin Gothic Medium" pitchFamily="34" charset="0"/>
              </a:rPr>
              <a:t>Wra</a:t>
            </a: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p Up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5812B9-6D5D-4FF9-ADAD-7FC3E57195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5283097" y="2603775"/>
            <a:ext cx="1616281" cy="1650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1EBACF-F0FA-4B87-B97A-18D15828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5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814" y="189490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Background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0DB44137-01EA-4916-849D-CA1953F95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950" y="1372612"/>
            <a:ext cx="8000434" cy="475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1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6BC41AB-904D-4F5E-AE13-347B11A44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 District has implemented annual CPI increases in recent years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Last rate study was done in 2010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need to fund the cost of providing service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 cost of service includes operating costs and inflation, infrastructure (capital) improvements, and maintaining emergency reserves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Despite inflationary increases, current rates do not cover these costs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Additionally, reserves have been fully spent down this year due to the recent sewer spill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 rate structure is also proposed to be adjusted to better reflect current sewer flow patterns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 study will cover a 5-year period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adjusted each August 1 beginning 2026 to 2030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3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814" y="189490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Legal Requirements: Proposition 218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0DB44137-01EA-4916-849D-CA1953F95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950" y="1372612"/>
            <a:ext cx="8000434" cy="475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1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D392ED-AD17-4EDB-4310-3DB45C244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Governs how property-related charges are adopted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Covers rates over a maximum 5-year period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must be based on the reasonable cost of service and proportionally recover costs based on how customers take service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Procedural requirements: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Conduct a rate study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Mail a notice to property owners in English and Spanish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Hold a public hearing a minimum of 45 days after notice is mailed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cannot be adopted if more than 50% of owners submit written protests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6153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A078-3133-A688-9E1D-4E4C82CEC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311D4093-14A5-EBB5-61FE-88FB709FBE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062A14-D83F-F6B4-94B6-B50954BA2896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228601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Cost of Service Analysis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410F83-A03C-D73A-545B-94142CCD61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EDA858DE-8CB2-6406-09E7-0291EFA90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950" y="1372612"/>
            <a:ext cx="8000434" cy="475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1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2A20EB-6EAB-F529-24A5-D916F7C43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63DC801-7976-C29B-2D18-7AAD594F1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Financial Status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Revenues w/ current rates generate about $4.8M do not cover operating costs of $5.9M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Absent a rate increase, the District will incur a deficit of about $1.1M per year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Available cash reserves were spent down to address the sewer spill</a:t>
            </a:r>
            <a:endParaRPr lang="en-US" sz="1600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 increases are needed to fund operating expenses, deferred maintenance and accumulate operating reserves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Capital improvement fee increase is needed to fund upcoming projects</a:t>
            </a:r>
          </a:p>
        </p:txBody>
      </p:sp>
    </p:spTree>
    <p:extLst>
      <p:ext uri="{BB962C8B-B14F-4D97-AF65-F5344CB8AC3E}">
        <p14:creationId xmlns:p14="http://schemas.microsoft.com/office/powerpoint/2010/main" val="416892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AC5B1-8F14-C07B-D213-AAEF7B476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F9FEC7E0-8DDE-9BC6-5EE1-86AA3BA032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F80DF4-FBEA-9A2C-D519-3724074EB4B6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228601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Capital Improvement Costs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5D3F40-33B4-B329-4FAA-A024628990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C09862AC-94E6-68C3-9219-EA8BE146C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950" y="1372612"/>
            <a:ext cx="8000434" cy="475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1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DE6725-5FE1-4A0F-6166-17BAC5D9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28301C0-5CFC-E5EB-71AF-F20F17DED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Current CIP fee is $5.02/month and generates about $430,000/year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7157EDA-0D2D-E4C0-FA54-78F6D2F7DC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95390"/>
              </p:ext>
            </p:extLst>
          </p:nvPr>
        </p:nvGraphicFramePr>
        <p:xfrm>
          <a:off x="457200" y="1979870"/>
          <a:ext cx="4572000" cy="4530513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516401">
                  <a:extLst>
                    <a:ext uri="{9D8B030D-6E8A-4147-A177-3AD203B41FA5}">
                      <a16:colId xmlns:a16="http://schemas.microsoft.com/office/drawing/2014/main" val="2598273354"/>
                    </a:ext>
                  </a:extLst>
                </a:gridCol>
                <a:gridCol w="1055599">
                  <a:extLst>
                    <a:ext uri="{9D8B030D-6E8A-4147-A177-3AD203B41FA5}">
                      <a16:colId xmlns:a16="http://schemas.microsoft.com/office/drawing/2014/main" val="46754865"/>
                    </a:ext>
                  </a:extLst>
                </a:gridCol>
              </a:tblGrid>
              <a:tr h="3157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Rate Funded Projects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Cost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2975872060"/>
                  </a:ext>
                </a:extLst>
              </a:tr>
              <a:tr h="186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Land Acquisition #1-7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$10,000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159140594"/>
                  </a:ext>
                </a:extLst>
              </a:tr>
              <a:tr h="186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</a:rPr>
                        <a:t>Septic Hauler Dump Station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$150,000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1142910041"/>
                  </a:ext>
                </a:extLst>
              </a:tr>
              <a:tr h="186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</a:rPr>
                        <a:t>SL Rat Unit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$37,250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1918762741"/>
                  </a:ext>
                </a:extLst>
              </a:tr>
              <a:tr h="1936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400KW Generator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$255,000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741780324"/>
                  </a:ext>
                </a:extLst>
              </a:tr>
              <a:tr h="186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</a:rPr>
                        <a:t>Utility Relocations and Adjustments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$299,000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3989866840"/>
                  </a:ext>
                </a:extLst>
              </a:tr>
              <a:tr h="3522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</a:rPr>
                        <a:t>SCADA - All Districts Evaluation Upgrades and Accessibility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$200,000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1488692921"/>
                  </a:ext>
                </a:extLst>
              </a:tr>
              <a:tr h="3522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Southeast Treatment Plant Headworks Upgrades Pipes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$200,000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3915947769"/>
                  </a:ext>
                </a:extLst>
              </a:tr>
              <a:tr h="3522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Southeast Treatment Plant Headworks Upgrades Screen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$100,000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946295542"/>
                  </a:ext>
                </a:extLst>
              </a:tr>
              <a:tr h="186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LS#2 Sealing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$100,000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3123298550"/>
                  </a:ext>
                </a:extLst>
              </a:tr>
              <a:tr h="1864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#1-7 – Lift Station Design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$100,000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2255586229"/>
                  </a:ext>
                </a:extLst>
              </a:tr>
              <a:tr h="3522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Baylis Ave/Alvita Ave Sewer Collection Capacity Upgrade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u="sng" dirty="0">
                          <a:effectLst/>
                        </a:rPr>
                        <a:t>$543,800 </a:t>
                      </a:r>
                      <a:endParaRPr lang="en-US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4162642682"/>
                  </a:ext>
                </a:extLst>
              </a:tr>
              <a:tr h="258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Total Equipment and Upgrades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</a:rPr>
                        <a:t>$1,995,050 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593099572"/>
                  </a:ext>
                </a:extLst>
              </a:tr>
              <a:tr h="258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1911957815"/>
                  </a:ext>
                </a:extLst>
              </a:tr>
              <a:tr h="258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Annual Cost over 5 Years</a:t>
                      </a:r>
                    </a:p>
                  </a:txBody>
                  <a:tcPr marL="64549" marR="64549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$400,000</a:t>
                      </a:r>
                    </a:p>
                  </a:txBody>
                  <a:tcPr marL="64549" marR="64549" marT="0" marB="0" anchor="b"/>
                </a:tc>
                <a:extLst>
                  <a:ext uri="{0D108BD9-81ED-4DB2-BD59-A6C34878D82A}">
                    <a16:rowId xmlns:a16="http://schemas.microsoft.com/office/drawing/2014/main" val="58085286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E5E6B8F-21EF-F422-A4E3-3EE90E757B8C}"/>
              </a:ext>
            </a:extLst>
          </p:cNvPr>
          <p:cNvSpPr txBox="1"/>
          <p:nvPr/>
        </p:nvSpPr>
        <p:spPr>
          <a:xfrm>
            <a:off x="5715000" y="3169245"/>
            <a:ext cx="579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Total Annual Project Costs:</a:t>
            </a:r>
          </a:p>
          <a:p>
            <a:r>
              <a:rPr lang="en-US" dirty="0"/>
              <a:t>Equipment and upgrades                 $400,000</a:t>
            </a:r>
          </a:p>
          <a:p>
            <a:r>
              <a:rPr lang="en-US" dirty="0"/>
              <a:t>Pumper truck                                     $165,000</a:t>
            </a:r>
          </a:p>
          <a:p>
            <a:r>
              <a:rPr lang="en-US" dirty="0"/>
              <a:t>Pipelines and plant upgrades       $1,500,000 to $2,500,000</a:t>
            </a:r>
          </a:p>
        </p:txBody>
      </p:sp>
    </p:spTree>
    <p:extLst>
      <p:ext uri="{BB962C8B-B14F-4D97-AF65-F5344CB8AC3E}">
        <p14:creationId xmlns:p14="http://schemas.microsoft.com/office/powerpoint/2010/main" val="138680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6703" y="222711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Review of Current Monthly Sewer Rates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F023A-0FFB-4E6B-920A-8AC7102BA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391009-2FB7-2A9E-1AC7-162613E3F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307383"/>
              </p:ext>
            </p:extLst>
          </p:nvPr>
        </p:nvGraphicFramePr>
        <p:xfrm>
          <a:off x="1713589" y="1111715"/>
          <a:ext cx="8458200" cy="555853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364480">
                  <a:extLst>
                    <a:ext uri="{9D8B030D-6E8A-4147-A177-3AD203B41FA5}">
                      <a16:colId xmlns:a16="http://schemas.microsoft.com/office/drawing/2014/main" val="3137330239"/>
                    </a:ext>
                  </a:extLst>
                </a:gridCol>
                <a:gridCol w="2046860">
                  <a:extLst>
                    <a:ext uri="{9D8B030D-6E8A-4147-A177-3AD203B41FA5}">
                      <a16:colId xmlns:a16="http://schemas.microsoft.com/office/drawing/2014/main" val="1667531619"/>
                    </a:ext>
                  </a:extLst>
                </a:gridCol>
                <a:gridCol w="2046860">
                  <a:extLst>
                    <a:ext uri="{9D8B030D-6E8A-4147-A177-3AD203B41FA5}">
                      <a16:colId xmlns:a16="http://schemas.microsoft.com/office/drawing/2014/main" val="3367122067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 RATE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Billing unit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February 15, 2025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40250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Domestic Strength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dwelling unit</a:t>
                      </a: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$36.28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76856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Low Strength Commercial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each </a:t>
                      </a: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$54.42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938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 Strength Commercial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each</a:t>
                      </a: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$126.97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88437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Strength Commercial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each</a:t>
                      </a: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$181.38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65652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47009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ADDITION TO THE BASE RATES ABOVE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21288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Daycare or school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student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$1.46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62115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Convalescent/Group Home/Hospital/Detention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bed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$22.25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4517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Hotel/Motel w/o kitchen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room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$7.27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34142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Hotel/Motel with kitchen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room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$16.76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52499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Hotel/Motel (permanently occupied)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room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$21.77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66562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Laundromat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machine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$22.25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09907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Theater or Drive-in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seat/car space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$1.17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7891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Bars and Lounge or Restaurants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seat over 33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$1.11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3442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RV &amp; Campgrounds w/o sewer hookup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space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$3.63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06824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RV &amp; Campgrounds with sewer hookup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space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$7.27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43604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Splashpad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each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$72.56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87927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ADDITIONAL CHARGES – ALL CUSTOMERS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36903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Capital Improvement Fee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each customer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$5.02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973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447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2DB0A-9E36-5B65-E741-51450A512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92F23279-80B3-CBB4-11EF-39708C51BA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97E0D9-EEA6-D5AA-EA4F-C07007AE4AF8}"/>
              </a:ext>
            </a:extLst>
          </p:cNvPr>
          <p:cNvSpPr txBox="1">
            <a:spLocks noChangeArrowheads="1"/>
          </p:cNvSpPr>
          <p:nvPr/>
        </p:nvSpPr>
        <p:spPr>
          <a:xfrm>
            <a:off x="2666703" y="222711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Sewer Rate Design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E3D226-5964-4077-2843-AB4BAB7C7E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4F801B-8917-0247-B7B4-0E08EF0EA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996962F-F3C5-3AF3-57BE-41FAA720A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Proposed monthly fixed rates are based on estimated sewer flows and pollutant loadings of each customer class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Data from the wastewater treatment plant and water use data from the past 3 years are used to estimate sewer flows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Multifamily Residential customers are proposed to be moved to a separate rate category from single family residential customers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Multifamily customers are proposed to have a lower rate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Average single family residential flow is 210 gallons per day and average multi-family flow is 160 gallons per day per dwelling unit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Schools and daycares are proposed to be combined into one customer category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New splashpad rate based on last year’s sewer flows</a:t>
            </a: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4208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319CB-65CB-70EA-3551-C91421CF7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2BD7AFE1-13EF-D831-421E-6219017D81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844AD2-C2B4-9231-27B4-C74199F30EB6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785893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Single Family Residential Sewer Rates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0B7E42-7A3F-367B-C80B-F5D381CE1E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90CA16-2038-889B-4B42-6F1AEE54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DE5FC08-5922-B078-BA9A-9EE96699C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422327"/>
              </p:ext>
            </p:extLst>
          </p:nvPr>
        </p:nvGraphicFramePr>
        <p:xfrm>
          <a:off x="1600201" y="1097114"/>
          <a:ext cx="8991597" cy="363454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883577">
                  <a:extLst>
                    <a:ext uri="{9D8B030D-6E8A-4147-A177-3AD203B41FA5}">
                      <a16:colId xmlns:a16="http://schemas.microsoft.com/office/drawing/2014/main" val="2907461021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1517671170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1227576355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3255629051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2317211991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3107497187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1796778752"/>
                    </a:ext>
                  </a:extLst>
                </a:gridCol>
              </a:tblGrid>
              <a:tr h="325437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en-US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FY2025/26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FY2026/27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FY2027/28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FY2028/29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FY2029/30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FY2030/31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4155280"/>
                  </a:ext>
                </a:extLst>
              </a:tr>
              <a:tr h="3254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Current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August 1, 2026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August 1, 2027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August 1, 2028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August 1, 2029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August 1, 2030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2108117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MONTHLY RATES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21894495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Base Sewer Rate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$36.28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$54.04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$64.84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$66.79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$68.79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$70.86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3421940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CIP Fee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$5.02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$31.63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$32.57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$33.55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$34.56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$35.60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6743912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Bond Repayment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 u="sng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$4.16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$4.16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$4.16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$4.16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$4.16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$4.16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0734965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Total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$45.46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$89.83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$101.57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$104.50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$107.51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$110.62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4879827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16646365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$ Increase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$44.37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$11.74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$2.93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$3.01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$3.11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1336096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% Increase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1209752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600D2857-28DB-A70F-463E-620AE2CB0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7544" y="4953000"/>
            <a:ext cx="9142412" cy="217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First base rate increase reverses the deficit (i.e. minimum increase needed to cover operating costs)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Further rate increases are needed to keep up with inflation and rebuild reserves up to the target of 6 months of operating costs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No proposed change to the bond repayment fee</a:t>
            </a:r>
          </a:p>
        </p:txBody>
      </p:sp>
    </p:spTree>
    <p:extLst>
      <p:ext uri="{BB962C8B-B14F-4D97-AF65-F5344CB8AC3E}">
        <p14:creationId xmlns:p14="http://schemas.microsoft.com/office/powerpoint/2010/main" val="78842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44C35-B563-BA2E-78EA-8ABF140D4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E62131C9-E997-7351-90A9-53B5130F98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DFBBA5-71B3-9615-BD28-B8540AE69649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Sewer Rate Survey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1DC520-137E-5492-A596-C684BC7768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CF0228-C708-5CA4-CFEA-D4893A171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B408F0-A11F-885C-E942-FC972E870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1083471"/>
            <a:ext cx="7772400" cy="516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75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LT Palett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2374F"/>
      </a:accent1>
      <a:accent2>
        <a:srgbClr val="2C567F"/>
      </a:accent2>
      <a:accent3>
        <a:srgbClr val="FCC928"/>
      </a:accent3>
      <a:accent4>
        <a:srgbClr val="70B6A3"/>
      </a:accent4>
      <a:accent5>
        <a:srgbClr val="A02B93"/>
      </a:accent5>
      <a:accent6>
        <a:srgbClr val="1B4F60"/>
      </a:accent6>
      <a:hlink>
        <a:srgbClr val="467886"/>
      </a:hlink>
      <a:folHlink>
        <a:srgbClr val="A3D0C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30493</TotalTime>
  <Words>1609</Words>
  <Application>Microsoft Office PowerPoint</Application>
  <PresentationFormat>Widescreen</PresentationFormat>
  <Paragraphs>545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Franklin Gothic Medium</vt:lpstr>
      <vt:lpstr>Helvetica</vt:lpstr>
      <vt:lpstr>Times New Roman</vt:lpstr>
      <vt:lpstr>Wingdings</vt:lpstr>
      <vt:lpstr>Office 2013 - 2022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Lechowicz &amp; Tseng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Sophia Mills</dc:creator>
  <cp:lastModifiedBy>Alison Lechowicz</cp:lastModifiedBy>
  <cp:revision>1198</cp:revision>
  <cp:lastPrinted>2023-07-28T23:20:06Z</cp:lastPrinted>
  <dcterms:created xsi:type="dcterms:W3CDTF">2006-10-17T13:08:42Z</dcterms:created>
  <dcterms:modified xsi:type="dcterms:W3CDTF">2026-03-16T21:40:51Z</dcterms:modified>
</cp:coreProperties>
</file>