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509" r:id="rId2"/>
    <p:sldId id="510" r:id="rId3"/>
    <p:sldId id="514" r:id="rId4"/>
    <p:sldId id="511" r:id="rId5"/>
    <p:sldId id="512" r:id="rId6"/>
    <p:sldId id="513" r:id="rId7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4512"/>
    <a:srgbClr val="A24212"/>
    <a:srgbClr val="FF99FF"/>
    <a:srgbClr val="074761"/>
    <a:srgbClr val="5A250A"/>
    <a:srgbClr val="156082"/>
    <a:srgbClr val="163E64"/>
    <a:srgbClr val="EDEBE5"/>
    <a:srgbClr val="F6C6AD"/>
    <a:srgbClr val="6249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925" autoAdjust="0"/>
    <p:restoredTop sz="87041" autoAdjust="0"/>
  </p:normalViewPr>
  <p:slideViewPr>
    <p:cSldViewPr snapToGrid="0">
      <p:cViewPr varScale="1">
        <p:scale>
          <a:sx n="107" d="100"/>
          <a:sy n="107" d="100"/>
        </p:scale>
        <p:origin x="50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82ED699-0447-459D-BE03-6EE3718436B2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487" tIns="46244" rIns="92487" bIns="462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70"/>
            <a:ext cx="3011699" cy="463407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9D07A38-CB1A-46F3-B326-86B029F6F6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25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80825-2762-EFB8-2E56-2FCD2A87E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86DBA8-7B1B-E96F-0934-D499D3D4B0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438FE-885D-427E-4729-8D8A7B4D3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3CE4F-5E52-347C-A13A-78E09A396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78">
              <a:defRPr/>
            </a:pPr>
            <a:fld id="{A9D07A38-CB1A-46F3-B326-86B029F6F62E}" type="slidenum">
              <a:rPr lang="en-US">
                <a:solidFill>
                  <a:prstClr val="black"/>
                </a:solidFill>
              </a:rPr>
              <a:pPr defTabSz="457178"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516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39741-01FE-F2DF-93CF-A429E9F04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04E6D-8CAD-4CBA-C1FE-197A9EAB11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F1E9BA-203D-84F1-6C7F-4B7FE54D2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1A0DB-7A31-4B10-3891-F0C6B6CD84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78">
              <a:defRPr/>
            </a:pPr>
            <a:fld id="{A9D07A38-CB1A-46F3-B326-86B029F6F62E}" type="slidenum">
              <a:rPr lang="en-US">
                <a:solidFill>
                  <a:prstClr val="black"/>
                </a:solidFill>
              </a:rPr>
              <a:pPr defTabSz="457178">
                <a:defRPr/>
              </a:pPr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3A00E-1AC9-4A0A-5BFA-327C6F5FB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E44F29-A6B6-88EB-F202-F0A0C9F6C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7FE756-26B2-B903-54D9-70F42CB13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CEC6C-36BE-0626-3B89-282ECA3F4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78">
              <a:defRPr/>
            </a:pPr>
            <a:fld id="{A9D07A38-CB1A-46F3-B326-86B029F6F62E}" type="slidenum">
              <a:rPr lang="en-US">
                <a:solidFill>
                  <a:prstClr val="black"/>
                </a:solidFill>
              </a:rPr>
              <a:pPr defTabSz="457178"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777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1BD04-7E39-5269-6317-BD992781E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3E7D7A-16D2-DFB8-DEC8-BC7DE69E9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EE0C30-A51A-8AF6-9E35-BDF28A84F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71B9F-C07E-5B53-DF0C-2F4BE4DB5B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78">
              <a:defRPr/>
            </a:pPr>
            <a:fld id="{A9D07A38-CB1A-46F3-B326-86B029F6F62E}" type="slidenum">
              <a:rPr lang="en-US">
                <a:solidFill>
                  <a:prstClr val="black"/>
                </a:solidFill>
              </a:rPr>
              <a:pPr defTabSz="457178"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80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4558-6AD6-0170-C1C3-C1AEDB71A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B6B4F6-1F9C-038F-AC79-CEB1E60C72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9D1AF2-05E3-9D03-5801-8A5A8726F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4FCBBA-2639-AB90-40B9-286AB04DAF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78">
              <a:defRPr/>
            </a:pPr>
            <a:fld id="{A9D07A38-CB1A-46F3-B326-86B029F6F62E}" type="slidenum">
              <a:rPr lang="en-US">
                <a:solidFill>
                  <a:prstClr val="black"/>
                </a:solidFill>
              </a:rPr>
              <a:pPr defTabSz="457178"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78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F008D-ECB5-B332-BF22-91708EDF7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A0633B-7582-9DBD-D54B-D498F8A391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B7926D-1E01-55E4-CAFC-4130D0E40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8A59D-DA1F-E39A-7DA6-A4F45D0D5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78">
              <a:defRPr/>
            </a:pPr>
            <a:fld id="{A9D07A38-CB1A-46F3-B326-86B029F6F62E}" type="slidenum">
              <a:rPr lang="en-US">
                <a:solidFill>
                  <a:prstClr val="black"/>
                </a:solidFill>
              </a:rPr>
              <a:pPr defTabSz="457178"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29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8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7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2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8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3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8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3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70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047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9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0DDBEE3-D010-4294-9FEF-85064125F661}" type="datetimeFigureOut">
              <a:rPr lang="en-US" smtClean="0"/>
              <a:pPr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F193C275-2249-43C6-8FA8-CDB4D9DCEB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40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84F5C-A6FB-F498-711B-E2E3C2CA3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24F0EC-F0F8-E1B7-F23D-812A56B3CAC5}"/>
              </a:ext>
            </a:extLst>
          </p:cNvPr>
          <p:cNvSpPr/>
          <p:nvPr/>
        </p:nvSpPr>
        <p:spPr>
          <a:xfrm>
            <a:off x="6813176" y="5428112"/>
            <a:ext cx="5378824" cy="519953"/>
          </a:xfrm>
          <a:prstGeom prst="rect">
            <a:avLst/>
          </a:prstGeom>
          <a:gradFill>
            <a:gsLst>
              <a:gs pos="55000">
                <a:schemeClr val="accent2">
                  <a:lumMod val="50000"/>
                </a:schemeClr>
              </a:gs>
              <a:gs pos="11000">
                <a:srgbClr val="F8CFB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D9A50D-FB34-EAF1-5715-36503605E968}"/>
              </a:ext>
            </a:extLst>
          </p:cNvPr>
          <p:cNvSpPr/>
          <p:nvPr/>
        </p:nvSpPr>
        <p:spPr>
          <a:xfrm>
            <a:off x="6813176" y="4674704"/>
            <a:ext cx="5378824" cy="519953"/>
          </a:xfrm>
          <a:prstGeom prst="rect">
            <a:avLst/>
          </a:prstGeom>
          <a:gradFill>
            <a:gsLst>
              <a:gs pos="77000">
                <a:schemeClr val="accent1">
                  <a:lumMod val="75000"/>
                </a:schemeClr>
              </a:gs>
              <a:gs pos="97000">
                <a:srgbClr val="D9E9F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4" name="Picture 13" descr="A body of water with a mountain in the background&#10;&#10;AI-generated content may be incorrect.">
            <a:extLst>
              <a:ext uri="{FF2B5EF4-FFF2-40B4-BE49-F238E27FC236}">
                <a16:creationId xmlns:a16="http://schemas.microsoft.com/office/drawing/2014/main" id="{804BF92C-2672-72C3-B66E-5410C5485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964" b="26482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08B45E-73DD-5D5D-5FC7-B0812762D747}"/>
              </a:ext>
            </a:extLst>
          </p:cNvPr>
          <p:cNvSpPr/>
          <p:nvPr/>
        </p:nvSpPr>
        <p:spPr>
          <a:xfrm>
            <a:off x="6813176" y="3962400"/>
            <a:ext cx="5378824" cy="519953"/>
          </a:xfrm>
          <a:prstGeom prst="rect">
            <a:avLst/>
          </a:prstGeom>
          <a:gradFill>
            <a:gsLst>
              <a:gs pos="55000">
                <a:schemeClr val="accent2">
                  <a:lumMod val="50000"/>
                </a:schemeClr>
              </a:gs>
              <a:gs pos="11000">
                <a:srgbClr val="F8CFB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CB8FC-3F5F-705A-256D-AD66E90E8E85}"/>
              </a:ext>
            </a:extLst>
          </p:cNvPr>
          <p:cNvSpPr txBox="1"/>
          <p:nvPr/>
        </p:nvSpPr>
        <p:spPr>
          <a:xfrm>
            <a:off x="6814848" y="3740522"/>
            <a:ext cx="5377151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E97132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2025 ACCOMPLISHMENTS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E97132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2026 POINTS OF EMPHASIS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E97132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DATA POINTS &amp; METRICS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79590E5-1056-FCA2-4844-1ADE22684B99}"/>
              </a:ext>
            </a:extLst>
          </p:cNvPr>
          <p:cNvSpPr txBox="1">
            <a:spLocks/>
          </p:cNvSpPr>
          <p:nvPr/>
        </p:nvSpPr>
        <p:spPr>
          <a:xfrm>
            <a:off x="179295" y="3813112"/>
            <a:ext cx="6633880" cy="2304884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UNIVERSITY OF CALIFORNIA COOPERATIVE EXTENSION (UCCE)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E97132">
                    <a:lumMod val="75000"/>
                  </a:srgbClr>
                </a:solidFill>
                <a:latin typeface="Calibri" panose="020F0502020204030204" pitchFamily="34" charset="0"/>
              </a:rPr>
              <a:t>Matthew Barnes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Area Director</a:t>
            </a:r>
          </a:p>
        </p:txBody>
      </p:sp>
    </p:spTree>
    <p:extLst>
      <p:ext uri="{BB962C8B-B14F-4D97-AF65-F5344CB8AC3E}">
        <p14:creationId xmlns:p14="http://schemas.microsoft.com/office/powerpoint/2010/main" val="270685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  <a:alpha val="6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65E74C-41BA-9412-19AD-084F784BD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1B7C730-4479-9A8E-3B71-0D0054A80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4EE39C-28DC-8B9B-F479-1491E9056A59}"/>
              </a:ext>
            </a:extLst>
          </p:cNvPr>
          <p:cNvSpPr txBox="1"/>
          <p:nvPr/>
        </p:nvSpPr>
        <p:spPr>
          <a:xfrm>
            <a:off x="1649506" y="-1"/>
            <a:ext cx="10539446" cy="16510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2025 ACCOMPLISHMENTS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UCCE</a:t>
            </a:r>
          </a:p>
        </p:txBody>
      </p:sp>
      <p:pic>
        <p:nvPicPr>
          <p:cNvPr id="24" name="Graphic 23" descr="Bullseye">
            <a:extLst>
              <a:ext uri="{FF2B5EF4-FFF2-40B4-BE49-F238E27FC236}">
                <a16:creationId xmlns:a16="http://schemas.microsoft.com/office/drawing/2014/main" id="{1F231679-B347-B78B-9DEC-E69783919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242" y="302921"/>
            <a:ext cx="1198532" cy="11985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26D7AC-2A12-DD44-9BEA-07CB8092072B}"/>
              </a:ext>
            </a:extLst>
          </p:cNvPr>
          <p:cNvSpPr txBox="1"/>
          <p:nvPr/>
        </p:nvSpPr>
        <p:spPr>
          <a:xfrm>
            <a:off x="430281" y="1804374"/>
            <a:ext cx="11436477" cy="46454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Delivered research-based education and technical assistance supporting agriculture, forestry, water resources, wildfire resilience, youth development, and community sustainability across Lake County.</a:t>
            </a:r>
          </a:p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Engaged 4,261 Lake County residents through workshops, field demonstrations, educational events, and online resources.</a:t>
            </a:r>
          </a:p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Hosted or supported 135 workshops and events addressing forestry health, fire resilience, diversified agriculture, gardening, water stewardship, and youth leadership.</a:t>
            </a:r>
          </a:p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Supported 4-H Youth Development, leveraging 8,400 volunteer hours, expanding leadership, STEM, agriculture, and civic engagement opportunities for 292 youth.</a:t>
            </a:r>
          </a:p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Advanced Diversified Agriculture research and outreach, supporting specialty crops including pears, walnuts, olives, wine grapes, and emerging alternatives through applied research, pest management, pruning demonstrations, and grower education.</a:t>
            </a:r>
          </a:p>
        </p:txBody>
      </p:sp>
      <p:pic>
        <p:nvPicPr>
          <p:cNvPr id="26" name="Graphic 25" descr="Bullseye">
            <a:extLst>
              <a:ext uri="{FF2B5EF4-FFF2-40B4-BE49-F238E27FC236}">
                <a16:creationId xmlns:a16="http://schemas.microsoft.com/office/drawing/2014/main" id="{F1E3438F-DDDB-4A1A-BD17-D0FFE6EB4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70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  <a:alpha val="6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AACA0-11E8-12D1-F302-B34684D0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D97DB9E-7DDF-E9EE-BE4C-8509886C5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F74CEE-769B-3083-4134-FDE62A177A24}"/>
              </a:ext>
            </a:extLst>
          </p:cNvPr>
          <p:cNvSpPr txBox="1"/>
          <p:nvPr/>
        </p:nvSpPr>
        <p:spPr>
          <a:xfrm>
            <a:off x="1649506" y="-1"/>
            <a:ext cx="10539446" cy="16510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2025 ACCOMPLISHMENTS </a:t>
            </a:r>
            <a:r>
              <a:rPr lang="en-US" sz="2800" i="1" dirty="0">
                <a:solidFill>
                  <a:srgbClr val="0E2841">
                    <a:lumMod val="90000"/>
                    <a:lumOff val="10000"/>
                  </a:srgbClr>
                </a:solidFill>
                <a:latin typeface="Calibri" panose="020F0502020204030204" pitchFamily="34" charset="0"/>
              </a:rPr>
              <a:t>(continued)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UCCE</a:t>
            </a:r>
          </a:p>
        </p:txBody>
      </p:sp>
      <p:pic>
        <p:nvPicPr>
          <p:cNvPr id="24" name="Graphic 23" descr="Bullseye">
            <a:extLst>
              <a:ext uri="{FF2B5EF4-FFF2-40B4-BE49-F238E27FC236}">
                <a16:creationId xmlns:a16="http://schemas.microsoft.com/office/drawing/2014/main" id="{6AB554D2-C49F-CAD3-016C-94F78B5C9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242" y="302921"/>
            <a:ext cx="1198532" cy="11985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346469-8773-F8C3-D062-BD51BDC3BC91}"/>
              </a:ext>
            </a:extLst>
          </p:cNvPr>
          <p:cNvSpPr txBox="1"/>
          <p:nvPr/>
        </p:nvSpPr>
        <p:spPr>
          <a:xfrm>
            <a:off x="430281" y="2059246"/>
            <a:ext cx="11044543" cy="3109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Expanded Forestry &amp; Wildfire Resilience programming, providing landowners and Tribal communities with tools for vegetation management, post-fire recovery, prescribed fire capacity building, and invasive pest response.</a:t>
            </a:r>
          </a:p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Strengthened Tribal partnerships, integrating UC science with Traditional Ecological Knowledge (TEK) through collaborative forestry, fire, water, and agricultural initiatives.</a:t>
            </a:r>
          </a:p>
          <a:p>
            <a:pPr marL="339725" lvl="0" indent="-227013"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Delivered Master Gardener education and outreach, supporting water conservation, sustainable landscaping, fire-wise gardening, and local food production through trained volunteers.</a:t>
            </a:r>
          </a:p>
        </p:txBody>
      </p:sp>
      <p:pic>
        <p:nvPicPr>
          <p:cNvPr id="26" name="Graphic 25" descr="Bullseye">
            <a:extLst>
              <a:ext uri="{FF2B5EF4-FFF2-40B4-BE49-F238E27FC236}">
                <a16:creationId xmlns:a16="http://schemas.microsoft.com/office/drawing/2014/main" id="{70F42267-4DAF-5555-961E-B90F6BA9C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76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510281-9427-0857-AFD1-159E35E46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F5C9922-4ADD-79D7-251C-77CDFFBE7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D29D0A-E675-F648-FB0A-5535DB7AB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9E9305-839C-B465-F431-D5B14C253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A37C7CD-B92F-C9AD-AC19-7E9ECAF49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4483F07-0C20-62F4-756C-5DF4EAD0E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3635F86-0664-397A-F8AB-CE2269EE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71C629-49F3-D3AF-4476-8CD1391A38BB}"/>
              </a:ext>
            </a:extLst>
          </p:cNvPr>
          <p:cNvSpPr/>
          <p:nvPr/>
        </p:nvSpPr>
        <p:spPr>
          <a:xfrm>
            <a:off x="5898776" y="466165"/>
            <a:ext cx="5987728" cy="614119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5" name="Picture 34" descr="Close-up of a grass field&#10;&#10;AI-generated content may be incorrect.">
            <a:extLst>
              <a:ext uri="{FF2B5EF4-FFF2-40B4-BE49-F238E27FC236}">
                <a16:creationId xmlns:a16="http://schemas.microsoft.com/office/drawing/2014/main" id="{FFEA4FCE-F434-E420-0723-88AEB99E89A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1" t="478" r="3871" b="4958"/>
          <a:stretch>
            <a:fillRect/>
          </a:stretch>
        </p:blipFill>
        <p:spPr>
          <a:xfrm flipH="1">
            <a:off x="-20413" y="724"/>
            <a:ext cx="5600617" cy="68579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9FE2F8-F3E9-35D5-D7B2-28BF34BBEF95}"/>
              </a:ext>
            </a:extLst>
          </p:cNvPr>
          <p:cNvSpPr/>
          <p:nvPr/>
        </p:nvSpPr>
        <p:spPr>
          <a:xfrm rot="16200000" flipH="1">
            <a:off x="2547938" y="-2580384"/>
            <a:ext cx="6870036" cy="1200673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rgbClr val="FFFFFF"/>
              </a:gs>
              <a:gs pos="18000">
                <a:schemeClr val="bg1">
                  <a:alpha val="18000"/>
                </a:schemeClr>
              </a:gs>
              <a:gs pos="34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F228B6-B42A-3F38-503C-5B31CD4E4858}"/>
              </a:ext>
            </a:extLst>
          </p:cNvPr>
          <p:cNvSpPr txBox="1"/>
          <p:nvPr/>
        </p:nvSpPr>
        <p:spPr>
          <a:xfrm>
            <a:off x="1933500" y="-25386"/>
            <a:ext cx="10052822" cy="1475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2025 DATA POINTS &amp; METRICS</a:t>
            </a:r>
          </a:p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UCCE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D2E0D1-B743-3EBE-B02E-1AA8C216FC90}"/>
              </a:ext>
            </a:extLst>
          </p:cNvPr>
          <p:cNvSpPr txBox="1"/>
          <p:nvPr/>
        </p:nvSpPr>
        <p:spPr>
          <a:xfrm>
            <a:off x="5780778" y="1721559"/>
            <a:ext cx="6132136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9725" marR="0" lvl="0" indent="-339725">
              <a:spcAft>
                <a:spcPts val="600"/>
              </a:spcAft>
              <a:buClr>
                <a:schemeClr val="accent2"/>
              </a:buClr>
              <a:buSzPct val="125000"/>
              <a:buFont typeface="Wingdings" panose="05000000000000000000" pitchFamily="2" charset="2"/>
              <a:buChar char="Ý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Residents Engaged: 4,261</a:t>
            </a:r>
          </a:p>
          <a:p>
            <a:pPr marL="339725" marR="0" lvl="0" indent="-339725">
              <a:spcAft>
                <a:spcPts val="600"/>
              </a:spcAft>
              <a:buClr>
                <a:schemeClr val="accent2"/>
              </a:buClr>
              <a:buSzPct val="125000"/>
              <a:buFont typeface="Wingdings" panose="05000000000000000000" pitchFamily="2" charset="2"/>
              <a:buChar char="Ý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Workshops / Events Delivered: 135 </a:t>
            </a:r>
          </a:p>
          <a:p>
            <a:pPr marL="339725" marR="0" lvl="0" indent="-339725">
              <a:spcAft>
                <a:spcPts val="600"/>
              </a:spcAft>
              <a:buClr>
                <a:schemeClr val="accent2"/>
              </a:buClr>
              <a:buSzPct val="125000"/>
              <a:buFont typeface="Wingdings" panose="05000000000000000000" pitchFamily="2" charset="2"/>
              <a:buChar char="Ý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4-H Volunteer Hours: 8,400</a:t>
            </a:r>
          </a:p>
          <a:p>
            <a:pPr marL="339725" marR="0" lvl="0" indent="-339725">
              <a:spcAft>
                <a:spcPts val="600"/>
              </a:spcAft>
              <a:buClr>
                <a:schemeClr val="accent5"/>
              </a:buClr>
              <a:buSzPct val="125000"/>
              <a:buFont typeface="Webdings" panose="05030102010509060703" pitchFamily="18" charset="2"/>
              <a:buChar char="y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Youth Participating in 4-H: 292 </a:t>
            </a:r>
          </a:p>
          <a:p>
            <a:pPr marL="339725" marR="0" lvl="0" indent="-339725">
              <a:spcAft>
                <a:spcPts val="600"/>
              </a:spcAft>
              <a:buClr>
                <a:schemeClr val="accent2"/>
              </a:buClr>
              <a:buSzPct val="125000"/>
              <a:buFont typeface="Wingdings" panose="05000000000000000000" pitchFamily="2" charset="2"/>
              <a:buChar char="Ý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Partnerships (Agencies, Tribes, Organizations): Expanded </a:t>
            </a:r>
          </a:p>
          <a:p>
            <a:pPr marL="339725" marR="0" lvl="0" indent="-339725">
              <a:spcAft>
                <a:spcPts val="600"/>
              </a:spcAft>
              <a:buClr>
                <a:schemeClr val="accent5"/>
              </a:buClr>
              <a:buSzPct val="125000"/>
              <a:buFont typeface="Webdings" panose="05030102010509060703" pitchFamily="18" charset="2"/>
              <a:buChar char="y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Applied Research &amp; Extension Focus Areas:</a:t>
            </a:r>
          </a:p>
          <a:p>
            <a:pPr marL="800100" lvl="1" indent="-225425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Diversified Agriculture</a:t>
            </a:r>
          </a:p>
          <a:p>
            <a:pPr marL="800100" lvl="1" indent="-225425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Forestry &amp; Fire Science</a:t>
            </a:r>
          </a:p>
          <a:p>
            <a:pPr marL="800100" lvl="1" indent="-225425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&amp; Climate Resilience</a:t>
            </a:r>
          </a:p>
          <a:p>
            <a:pPr marL="800100" lvl="1" indent="-225425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Youth Development</a:t>
            </a:r>
          </a:p>
        </p:txBody>
      </p:sp>
    </p:spTree>
    <p:extLst>
      <p:ext uri="{BB962C8B-B14F-4D97-AF65-F5344CB8AC3E}">
        <p14:creationId xmlns:p14="http://schemas.microsoft.com/office/powerpoint/2010/main" val="1467882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66BC55-6E20-B3C2-84EF-B2B686414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25D2288-7A1A-94FD-129F-9BDCFAC92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6F9450-4BE4-34F4-FEBE-BF8EB47FF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610B29-217C-37CA-F2DB-0DDDCF65E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1C170F4-F38F-E9F3-B8D9-0D6CF19C1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FAB92D-A7EC-0517-025F-66B43D8B6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E4F52BC-7993-45FC-8500-1EA4CC5C0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0F6C81-407D-0B9D-8769-B43CF0520339}"/>
              </a:ext>
            </a:extLst>
          </p:cNvPr>
          <p:cNvSpPr txBox="1"/>
          <p:nvPr/>
        </p:nvSpPr>
        <p:spPr>
          <a:xfrm>
            <a:off x="5584221" y="163629"/>
            <a:ext cx="6607014" cy="66048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230188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Expand science-based wildfire resilience and forest stewardship programs, with continued emphasis on prescribed fire, post-fire recovery, and invasive pest management.</a:t>
            </a:r>
          </a:p>
          <a:p>
            <a:pPr marL="342900" lvl="0" indent="-230188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Advance Diversified Agriculture innovation, including crop diversification, regenerative practices, and climate-adaptive production systems.</a:t>
            </a:r>
          </a:p>
          <a:p>
            <a:pPr marL="342900" lvl="0" indent="-230188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Strengthen Tribal collaboration and co-produced research, aligning UC science with Tribal priorities and Traditional Ecological Knowledge.</a:t>
            </a:r>
          </a:p>
          <a:p>
            <a:pPr marL="342900" lvl="0" indent="-230188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Enhance youth development and workforce pathways through 4-H, STEM, agriculture, and leadership programming aligned with Lake County workforce needs.</a:t>
            </a:r>
          </a:p>
          <a:p>
            <a:pPr marL="342900" lvl="0" indent="-230188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Increase access and equity in Extension services, expanding outreach to underserved and rural communities.</a:t>
            </a:r>
          </a:p>
          <a:p>
            <a:pPr marL="342900" lvl="0" indent="-230188"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Leverage partnerships to support climate resilience, water stewardship, and sustainable land management across Lake County.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0A4E7-218E-0304-0A28-B01DC242E5A9}"/>
              </a:ext>
            </a:extLst>
          </p:cNvPr>
          <p:cNvSpPr txBox="1"/>
          <p:nvPr/>
        </p:nvSpPr>
        <p:spPr>
          <a:xfrm>
            <a:off x="100729" y="2102504"/>
            <a:ext cx="5475350" cy="153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2026 POINTS OF EMPHASIS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UCCE</a:t>
            </a:r>
          </a:p>
        </p:txBody>
      </p:sp>
    </p:spTree>
    <p:extLst>
      <p:ext uri="{BB962C8B-B14F-4D97-AF65-F5344CB8AC3E}">
        <p14:creationId xmlns:p14="http://schemas.microsoft.com/office/powerpoint/2010/main" val="244530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010C83-A98E-C23F-E22C-9E505A0EC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E32E155-4C7E-3B07-00D4-8CB5F7E8C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6687AE78-8D3F-E300-73C2-A27AD899C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" name="Picture 1" descr="A picture containing outdoor, nature, shore&#10;&#10;AI-generated content may be incorrect.">
            <a:extLst>
              <a:ext uri="{FF2B5EF4-FFF2-40B4-BE49-F238E27FC236}">
                <a16:creationId xmlns:a16="http://schemas.microsoft.com/office/drawing/2014/main" id="{B26077E3-8733-1690-6335-B47C19ADD4C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4" t="9719" r="8669" b="15888"/>
          <a:stretch>
            <a:fillRect/>
          </a:stretch>
        </p:blipFill>
        <p:spPr>
          <a:xfrm>
            <a:off x="3436536" y="0"/>
            <a:ext cx="8761732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08D0B4-770D-4F95-2155-51B065DBE200}"/>
              </a:ext>
            </a:extLst>
          </p:cNvPr>
          <p:cNvSpPr/>
          <p:nvPr/>
        </p:nvSpPr>
        <p:spPr>
          <a:xfrm>
            <a:off x="3430268" y="0"/>
            <a:ext cx="8761732" cy="6858000"/>
          </a:xfrm>
          <a:prstGeom prst="rect">
            <a:avLst/>
          </a:prstGeom>
          <a:gradFill>
            <a:gsLst>
              <a:gs pos="52000">
                <a:srgbClr val="FFFFFF">
                  <a:lumMod val="90000"/>
                  <a:lumOff val="10000"/>
                  <a:alpha val="38000"/>
                </a:srgbClr>
              </a:gs>
              <a:gs pos="100000">
                <a:srgbClr val="FFFFFF"/>
              </a:gs>
              <a:gs pos="83000">
                <a:srgbClr val="FFFFFF"/>
              </a:gs>
              <a:gs pos="35000">
                <a:schemeClr val="bg1">
                  <a:alpha val="0"/>
                </a:schemeClr>
              </a:gs>
              <a:gs pos="65000">
                <a:srgbClr val="FFFFFF">
                  <a:alpha val="79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7172EE4-0D0E-5A77-D09B-8879B583165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A3A57A-B610-9568-3069-782600603A7F}"/>
              </a:ext>
            </a:extLst>
          </p:cNvPr>
          <p:cNvSpPr/>
          <p:nvPr/>
        </p:nvSpPr>
        <p:spPr>
          <a:xfrm>
            <a:off x="509047" y="4308049"/>
            <a:ext cx="3082565" cy="284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B30056-1E61-E801-0D58-6EAC3B552471}"/>
              </a:ext>
            </a:extLst>
          </p:cNvPr>
          <p:cNvSpPr txBox="1"/>
          <p:nvPr/>
        </p:nvSpPr>
        <p:spPr>
          <a:xfrm>
            <a:off x="276537" y="1337912"/>
            <a:ext cx="6788406" cy="5419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23018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Number of residents engaged through UCCE programs and outreach.</a:t>
            </a:r>
          </a:p>
          <a:p>
            <a:pPr marL="342900" lvl="0" indent="-23018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Number of workshops, field days, and educational events delivered.</a:t>
            </a:r>
          </a:p>
          <a:p>
            <a:pPr marL="342900" lvl="0" indent="-23018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4-H youth enrollment and volunteer hours contributed.</a:t>
            </a:r>
          </a:p>
          <a:p>
            <a:pPr marL="342900" lvl="0" indent="-23018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Number of agricultural producers, landowners, and Tribal partners served through technical assistance and applied research.</a:t>
            </a:r>
          </a:p>
          <a:p>
            <a:pPr marL="342900" lvl="0" indent="-23018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Forest stewardship and wildfire resilience activities delivered, including prescribed fire support and post-fire recovery education.</a:t>
            </a:r>
          </a:p>
          <a:p>
            <a:pPr marL="342900" lvl="0" indent="-23018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Master Gardener volunteer engagement and community education metrics.</a:t>
            </a:r>
          </a:p>
          <a:p>
            <a:pPr marL="342900" lvl="0" indent="-230188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100" dirty="0">
                <a:latin typeface="Calibri" panose="020F0502020204030204" pitchFamily="34" charset="0"/>
              </a:rPr>
              <a:t>Collaborative partnerships established or expanded with agencies, Tribes, and community organizations.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F6E2FF-1E85-61B8-E0A7-4CF9F9347174}"/>
              </a:ext>
            </a:extLst>
          </p:cNvPr>
          <p:cNvSpPr txBox="1"/>
          <p:nvPr/>
        </p:nvSpPr>
        <p:spPr>
          <a:xfrm>
            <a:off x="282804" y="0"/>
            <a:ext cx="8521831" cy="1568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2026 DATA POINTS &amp; METRICS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UCCE</a:t>
            </a:r>
          </a:p>
        </p:txBody>
      </p:sp>
    </p:spTree>
    <p:extLst>
      <p:ext uri="{BB962C8B-B14F-4D97-AF65-F5344CB8AC3E}">
        <p14:creationId xmlns:p14="http://schemas.microsoft.com/office/powerpoint/2010/main" val="1541894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7245</TotalTime>
  <Words>523</Words>
  <Application>Microsoft Office PowerPoint</Application>
  <PresentationFormat>Widescreen</PresentationFormat>
  <Paragraphs>53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Webdings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Wendy Hoffman</dc:creator>
  <cp:lastModifiedBy>Wendy Hoffman</cp:lastModifiedBy>
  <cp:revision>260</cp:revision>
  <cp:lastPrinted>2026-01-27T18:41:33Z</cp:lastPrinted>
  <dcterms:created xsi:type="dcterms:W3CDTF">2025-09-17T15:47:05Z</dcterms:created>
  <dcterms:modified xsi:type="dcterms:W3CDTF">2026-02-03T16:24:39Z</dcterms:modified>
</cp:coreProperties>
</file>