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9" r:id="rId6"/>
    <p:sldId id="270" r:id="rId7"/>
    <p:sldId id="269" r:id="rId8"/>
    <p:sldId id="258" r:id="rId9"/>
    <p:sldId id="257" r:id="rId10"/>
    <p:sldId id="268" r:id="rId11"/>
    <p:sldId id="264" r:id="rId12"/>
    <p:sldId id="267" r:id="rId1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97E"/>
    <a:srgbClr val="CA6274"/>
    <a:srgbClr val="557CBB"/>
    <a:srgbClr val="002060"/>
    <a:srgbClr val="F0CC79"/>
    <a:srgbClr val="087DE8"/>
    <a:srgbClr val="011DEF"/>
    <a:srgbClr val="337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226" autoAdjust="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3E83E7-6DCE-4436-981A-E809C09B5F88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E6EC551-1F12-4D85-8594-32D65A43EAA7}">
      <dgm:prSet custT="1"/>
      <dgm:spPr/>
      <dgm:t>
        <a:bodyPr/>
        <a:lstStyle/>
        <a:p>
          <a:r>
            <a:rPr lang="en-US" sz="2200" b="1" spc="150" baseline="0" dirty="0">
              <a:latin typeface="Corbel" panose="020B0503020204020204" pitchFamily="34" charset="0"/>
            </a:rPr>
            <a:t>Step 1</a:t>
          </a:r>
        </a:p>
      </dgm:t>
    </dgm:pt>
    <dgm:pt modelId="{2B800405-3484-48DE-A9FF-E863C37817FF}" type="parTrans" cxnId="{C98FC35B-B903-4469-B0EA-E53842383AE4}">
      <dgm:prSet/>
      <dgm:spPr/>
      <dgm:t>
        <a:bodyPr/>
        <a:lstStyle/>
        <a:p>
          <a:endParaRPr lang="en-US" sz="1400" spc="150" baseline="0"/>
        </a:p>
      </dgm:t>
    </dgm:pt>
    <dgm:pt modelId="{F86404D2-473F-41AC-B422-847F113BEE24}" type="sibTrans" cxnId="{C98FC35B-B903-4469-B0EA-E53842383AE4}">
      <dgm:prSet phldrT="1" phldr="0"/>
      <dgm:spPr/>
      <dgm:t>
        <a:bodyPr/>
        <a:lstStyle/>
        <a:p>
          <a:endParaRPr lang="en-US" sz="1400" spc="150" baseline="0"/>
        </a:p>
      </dgm:t>
    </dgm:pt>
    <dgm:pt modelId="{180FB335-92DE-43FD-9404-B687B879C8E5}">
      <dgm:prSet custT="1"/>
      <dgm:spPr/>
      <dgm:t>
        <a:bodyPr/>
        <a:lstStyle/>
        <a:p>
          <a:r>
            <a:rPr lang="en-US" sz="1800" b="1" i="0" u="none" spc="150" baseline="0" dirty="0">
              <a:solidFill>
                <a:schemeClr val="tx1"/>
              </a:solidFill>
              <a:latin typeface="Corbel Light" panose="020B0303020204020204" pitchFamily="34" charset="0"/>
            </a:rPr>
            <a:t>A one-time investment makes a home affordable for purchase by a working family with modest means, and the home remains affordable for family after family that purchase it for the affordability period of  30 years. </a:t>
          </a:r>
          <a:endParaRPr lang="en-US" sz="1800" b="1" spc="150" baseline="0" dirty="0">
            <a:solidFill>
              <a:schemeClr val="tx1"/>
            </a:solidFill>
            <a:latin typeface="Corbel Light" panose="020B0303020204020204" pitchFamily="34" charset="0"/>
          </a:endParaRPr>
        </a:p>
      </dgm:t>
    </dgm:pt>
    <dgm:pt modelId="{7F469C15-FEDB-428F-B97A-58612BDEC302}" type="parTrans" cxnId="{BCDC72D0-71DD-41FC-8AC9-59A8EEEBFE77}">
      <dgm:prSet/>
      <dgm:spPr/>
      <dgm:t>
        <a:bodyPr/>
        <a:lstStyle/>
        <a:p>
          <a:endParaRPr lang="en-US" sz="1400" spc="150" baseline="0"/>
        </a:p>
      </dgm:t>
    </dgm:pt>
    <dgm:pt modelId="{B64EE6F1-D3CE-4D7F-9442-375D57CE1EAD}" type="sibTrans" cxnId="{BCDC72D0-71DD-41FC-8AC9-59A8EEEBFE77}">
      <dgm:prSet/>
      <dgm:spPr/>
      <dgm:t>
        <a:bodyPr/>
        <a:lstStyle/>
        <a:p>
          <a:endParaRPr lang="en-US" sz="1400" spc="150" baseline="0"/>
        </a:p>
      </dgm:t>
    </dgm:pt>
    <dgm:pt modelId="{ABF3A0A0-CB0C-4D23-BB13-2952885D212F}">
      <dgm:prSet custT="1"/>
      <dgm:spPr/>
      <dgm:t>
        <a:bodyPr/>
        <a:lstStyle/>
        <a:p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Homebuyer qualifies and purchases deed restricted home below market rate. </a:t>
          </a:r>
        </a:p>
      </dgm:t>
    </dgm:pt>
    <dgm:pt modelId="{63D1B153-9E6F-4014-832D-AD0B433D8B81}" type="parTrans" cxnId="{B0735AB5-012E-48CE-B3AF-49E191F8312F}">
      <dgm:prSet/>
      <dgm:spPr/>
      <dgm:t>
        <a:bodyPr/>
        <a:lstStyle/>
        <a:p>
          <a:endParaRPr lang="en-US" sz="1400" spc="150" baseline="0"/>
        </a:p>
      </dgm:t>
    </dgm:pt>
    <dgm:pt modelId="{23911F65-2106-4EE8-BB56-61E9FA7C876B}" type="sibTrans" cxnId="{B0735AB5-012E-48CE-B3AF-49E191F8312F}">
      <dgm:prSet/>
      <dgm:spPr/>
      <dgm:t>
        <a:bodyPr/>
        <a:lstStyle/>
        <a:p>
          <a:endParaRPr lang="en-US" sz="1400" spc="150" baseline="0"/>
        </a:p>
      </dgm:t>
    </dgm:pt>
    <dgm:pt modelId="{A679DE4F-A77F-44B3-A736-BDB514EFFDCB}">
      <dgm:prSet custT="1"/>
      <dgm:spPr/>
      <dgm:t>
        <a:bodyPr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 3</a:t>
          </a:r>
        </a:p>
      </dgm:t>
    </dgm:pt>
    <dgm:pt modelId="{AF5DE307-1CE2-4B05-9842-EADC76BFF89D}" type="parTrans" cxnId="{0EAFB1E1-120A-41D0-9748-2EBE49778BDF}">
      <dgm:prSet/>
      <dgm:spPr/>
      <dgm:t>
        <a:bodyPr/>
        <a:lstStyle/>
        <a:p>
          <a:endParaRPr lang="en-US" sz="1400" spc="150" baseline="0"/>
        </a:p>
      </dgm:t>
    </dgm:pt>
    <dgm:pt modelId="{60DA2A5E-4A7A-4F5D-A408-84E49F2D9802}" type="sibTrans" cxnId="{0EAFB1E1-120A-41D0-9748-2EBE49778BDF}">
      <dgm:prSet phldrT="3" phldr="0"/>
      <dgm:spPr/>
      <dgm:t>
        <a:bodyPr/>
        <a:lstStyle/>
        <a:p>
          <a:endParaRPr lang="en-US" sz="1400" spc="150" baseline="0"/>
        </a:p>
      </dgm:t>
    </dgm:pt>
    <dgm:pt modelId="{44123D6F-C310-46F0-93BF-DF1335EF5B9E}">
      <dgm:prSet custT="1"/>
      <dgm:spPr/>
      <dgm:t>
        <a:bodyPr/>
        <a:lstStyle/>
        <a:p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Homeowner gains wealth as they pay down principle and the home appreciates in value. </a:t>
          </a:r>
        </a:p>
        <a:p>
          <a:endParaRPr lang="en-US" sz="1400" b="1" kern="1200" spc="150" baseline="0" dirty="0"/>
        </a:p>
      </dgm:t>
    </dgm:pt>
    <dgm:pt modelId="{8F10AC71-DCFB-4D03-8066-341754659C41}" type="parTrans" cxnId="{C3924954-6034-4452-9FD6-FB0B94295CFA}">
      <dgm:prSet/>
      <dgm:spPr/>
      <dgm:t>
        <a:bodyPr/>
        <a:lstStyle/>
        <a:p>
          <a:endParaRPr lang="en-US" sz="1400" spc="150" baseline="0"/>
        </a:p>
      </dgm:t>
    </dgm:pt>
    <dgm:pt modelId="{8C82C1C0-CB1B-4F2B-91D8-46616375C409}" type="sibTrans" cxnId="{C3924954-6034-4452-9FD6-FB0B94295CFA}">
      <dgm:prSet/>
      <dgm:spPr/>
      <dgm:t>
        <a:bodyPr/>
        <a:lstStyle/>
        <a:p>
          <a:endParaRPr lang="en-US" sz="1400" spc="150" baseline="0"/>
        </a:p>
      </dgm:t>
    </dgm:pt>
    <dgm:pt modelId="{1AEB3D0C-28A2-46F4-BC59-EFA1E5720C65}">
      <dgm:prSet custT="1"/>
      <dgm:spPr/>
      <dgm:t>
        <a:bodyPr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 4</a:t>
          </a:r>
        </a:p>
      </dgm:t>
    </dgm:pt>
    <dgm:pt modelId="{4F7C5B13-CB47-4CAC-9E71-B0059ECBB71A}" type="parTrans" cxnId="{0AEB2164-EBC2-41A1-A90D-C5252BD1E9B5}">
      <dgm:prSet/>
      <dgm:spPr/>
      <dgm:t>
        <a:bodyPr/>
        <a:lstStyle/>
        <a:p>
          <a:endParaRPr lang="en-US" sz="1400" spc="150" baseline="0"/>
        </a:p>
      </dgm:t>
    </dgm:pt>
    <dgm:pt modelId="{C222C688-2467-4CA7-AFF5-BD243825A180}" type="sibTrans" cxnId="{0AEB2164-EBC2-41A1-A90D-C5252BD1E9B5}">
      <dgm:prSet phldrT="4" phldr="0"/>
      <dgm:spPr/>
      <dgm:t>
        <a:bodyPr/>
        <a:lstStyle/>
        <a:p>
          <a:endParaRPr lang="en-US" sz="1400" spc="150" baseline="0"/>
        </a:p>
      </dgm:t>
    </dgm:pt>
    <dgm:pt modelId="{5DAE036D-76BB-453D-AC31-2E1BB658DA35}">
      <dgm:prSet custT="1"/>
      <dgm:spPr/>
      <dgm:t>
        <a:bodyPr/>
        <a:lstStyle/>
        <a:p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Current homeowner decides to sell the home to another family and “pays it forward.” </a:t>
          </a:r>
        </a:p>
      </dgm:t>
    </dgm:pt>
    <dgm:pt modelId="{CFCB249A-6786-43B9-B81C-A7D73A4E9FF5}" type="parTrans" cxnId="{35EA8681-41CF-4D45-ADD2-0B8DB4FB0534}">
      <dgm:prSet/>
      <dgm:spPr/>
      <dgm:t>
        <a:bodyPr/>
        <a:lstStyle/>
        <a:p>
          <a:endParaRPr lang="en-US" sz="1400" spc="150" baseline="0"/>
        </a:p>
      </dgm:t>
    </dgm:pt>
    <dgm:pt modelId="{7F9A0DA9-5C03-47BA-84F4-2961E49E7358}" type="sibTrans" cxnId="{35EA8681-41CF-4D45-ADD2-0B8DB4FB0534}">
      <dgm:prSet/>
      <dgm:spPr/>
      <dgm:t>
        <a:bodyPr/>
        <a:lstStyle/>
        <a:p>
          <a:endParaRPr lang="en-US" sz="1400" spc="150" baseline="0"/>
        </a:p>
      </dgm:t>
    </dgm:pt>
    <dgm:pt modelId="{6287C379-0444-404E-ABFD-64EA5435F5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 5</a:t>
          </a:r>
        </a:p>
      </dgm:t>
    </dgm:pt>
    <dgm:pt modelId="{4A9C9742-1ED6-4278-B515-F2C1DB9BFDF5}" type="parTrans" cxnId="{9C935770-8171-417F-961B-15648D5A7BE2}">
      <dgm:prSet/>
      <dgm:spPr/>
      <dgm:t>
        <a:bodyPr/>
        <a:lstStyle/>
        <a:p>
          <a:endParaRPr lang="en-US" sz="1400" spc="150" baseline="0"/>
        </a:p>
      </dgm:t>
    </dgm:pt>
    <dgm:pt modelId="{58BEBA58-C77C-426A-A617-A1D3A903CED3}" type="sibTrans" cxnId="{9C935770-8171-417F-961B-15648D5A7BE2}">
      <dgm:prSet phldrT="5" phldr="0"/>
      <dgm:spPr/>
      <dgm:t>
        <a:bodyPr/>
        <a:lstStyle/>
        <a:p>
          <a:endParaRPr lang="en-US" sz="1400" spc="150" baseline="0"/>
        </a:p>
      </dgm:t>
    </dgm:pt>
    <dgm:pt modelId="{F1076737-6C4F-432F-AE3A-0CCB5505B020}">
      <dgm:prSet custT="1"/>
      <dgm:spPr/>
      <dgm:t>
        <a:bodyPr/>
        <a:lstStyle/>
        <a:p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Consultant qualifies another family in our pipeline to purchase below market value.  Previous owner earns limited equity while remaining equity stays within the program to keep the home affordable. </a:t>
          </a:r>
        </a:p>
      </dgm:t>
    </dgm:pt>
    <dgm:pt modelId="{9B243358-6A52-4209-8B7E-99FAC2053B28}" type="parTrans" cxnId="{32D4A8AE-BA9F-4AFA-986B-F48883A8D69D}">
      <dgm:prSet/>
      <dgm:spPr/>
      <dgm:t>
        <a:bodyPr/>
        <a:lstStyle/>
        <a:p>
          <a:endParaRPr lang="en-US" sz="1400" spc="150" baseline="0"/>
        </a:p>
      </dgm:t>
    </dgm:pt>
    <dgm:pt modelId="{314B862E-A129-42EA-A9AB-24E746AEF44A}" type="sibTrans" cxnId="{32D4A8AE-BA9F-4AFA-986B-F48883A8D69D}">
      <dgm:prSet/>
      <dgm:spPr/>
      <dgm:t>
        <a:bodyPr/>
        <a:lstStyle/>
        <a:p>
          <a:endParaRPr lang="en-US" sz="1400" spc="150" baseline="0"/>
        </a:p>
      </dgm:t>
    </dgm:pt>
    <dgm:pt modelId="{ADA2E621-790F-4BE3-8054-DAC0B573D63F}">
      <dgm:prSet custT="1"/>
      <dgm:spPr/>
      <dgm:t>
        <a:bodyPr/>
        <a:lstStyle/>
        <a:p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</a:t>
          </a:r>
          <a:r>
            <a:rPr lang="en-US" sz="1400" b="1" kern="1200" spc="150" baseline="0" dirty="0">
              <a:latin typeface="+mj-lt"/>
            </a:rPr>
            <a:t> </a:t>
          </a: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2</a:t>
          </a:r>
        </a:p>
      </dgm:t>
    </dgm:pt>
    <dgm:pt modelId="{665F693B-E732-4987-808F-10400DDB0FA6}" type="sibTrans" cxnId="{38C7BDD1-A779-4BB9-86F8-97B03A25A4B2}">
      <dgm:prSet phldrT="2" phldr="0"/>
      <dgm:spPr/>
      <dgm:t>
        <a:bodyPr/>
        <a:lstStyle/>
        <a:p>
          <a:endParaRPr lang="en-US" sz="1400" spc="150" baseline="0"/>
        </a:p>
      </dgm:t>
    </dgm:pt>
    <dgm:pt modelId="{66765958-1B52-4BED-8BB0-2F8A454626F1}" type="parTrans" cxnId="{38C7BDD1-A779-4BB9-86F8-97B03A25A4B2}">
      <dgm:prSet/>
      <dgm:spPr/>
      <dgm:t>
        <a:bodyPr/>
        <a:lstStyle/>
        <a:p>
          <a:endParaRPr lang="en-US" sz="1400" spc="150" baseline="0"/>
        </a:p>
      </dgm:t>
    </dgm:pt>
    <dgm:pt modelId="{2C14DF45-912E-4CB2-9D61-D3375917469F}" type="pres">
      <dgm:prSet presAssocID="{1F3E83E7-6DCE-4436-981A-E809C09B5F88}" presName="Name0" presStyleCnt="0">
        <dgm:presLayoutVars>
          <dgm:dir/>
          <dgm:animLvl val="lvl"/>
          <dgm:resizeHandles val="exact"/>
        </dgm:presLayoutVars>
      </dgm:prSet>
      <dgm:spPr/>
    </dgm:pt>
    <dgm:pt modelId="{1D22CA99-82EE-4AFF-B7A3-A9A377C3743A}" type="pres">
      <dgm:prSet presAssocID="{5E6EC551-1F12-4D85-8594-32D65A43EAA7}" presName="composite" presStyleCnt="0"/>
      <dgm:spPr/>
    </dgm:pt>
    <dgm:pt modelId="{5B1C8321-2520-4B0F-9528-6CE1182191FA}" type="pres">
      <dgm:prSet presAssocID="{5E6EC551-1F12-4D85-8594-32D65A43EAA7}" presName="parTx" presStyleLbl="alignNode1" presStyleIdx="0" presStyleCnt="5">
        <dgm:presLayoutVars>
          <dgm:chMax val="0"/>
          <dgm:chPref val="0"/>
        </dgm:presLayoutVars>
      </dgm:prSet>
      <dgm:spPr/>
    </dgm:pt>
    <dgm:pt modelId="{3A303999-3098-4FAC-AC86-1F582AB5329E}" type="pres">
      <dgm:prSet presAssocID="{5E6EC551-1F12-4D85-8594-32D65A43EAA7}" presName="desTx" presStyleLbl="alignAccFollowNode1" presStyleIdx="0" presStyleCnt="5">
        <dgm:presLayoutVars/>
      </dgm:prSet>
      <dgm:spPr/>
    </dgm:pt>
    <dgm:pt modelId="{FA084C32-C933-4737-AB8A-3436B803F1F9}" type="pres">
      <dgm:prSet presAssocID="{F86404D2-473F-41AC-B422-847F113BEE24}" presName="space" presStyleCnt="0"/>
      <dgm:spPr/>
    </dgm:pt>
    <dgm:pt modelId="{B553A547-A884-4B26-B20C-4920306C4646}" type="pres">
      <dgm:prSet presAssocID="{ADA2E621-790F-4BE3-8054-DAC0B573D63F}" presName="composite" presStyleCnt="0"/>
      <dgm:spPr/>
    </dgm:pt>
    <dgm:pt modelId="{1A8973F4-A219-46CB-8BCA-2E37E0E8ECC9}" type="pres">
      <dgm:prSet presAssocID="{ADA2E621-790F-4BE3-8054-DAC0B573D63F}" presName="parTx" presStyleLbl="alignNode1" presStyleIdx="1" presStyleCnt="5">
        <dgm:presLayoutVars>
          <dgm:chMax val="0"/>
          <dgm:chPref val="0"/>
        </dgm:presLayoutVars>
      </dgm:prSet>
      <dgm:spPr/>
    </dgm:pt>
    <dgm:pt modelId="{11803DAF-882D-4FFF-B7E1-3E06B2F6A5CA}" type="pres">
      <dgm:prSet presAssocID="{ADA2E621-790F-4BE3-8054-DAC0B573D63F}" presName="desTx" presStyleLbl="alignAccFollowNode1" presStyleIdx="1" presStyleCnt="5">
        <dgm:presLayoutVars/>
      </dgm:prSet>
      <dgm:spPr/>
    </dgm:pt>
    <dgm:pt modelId="{5E2C3D0A-682E-4849-A76C-5ADD478C9ABE}" type="pres">
      <dgm:prSet presAssocID="{665F693B-E732-4987-808F-10400DDB0FA6}" presName="space" presStyleCnt="0"/>
      <dgm:spPr/>
    </dgm:pt>
    <dgm:pt modelId="{0BF6BB2C-2205-49CB-8635-BF71C4F62DBE}" type="pres">
      <dgm:prSet presAssocID="{A679DE4F-A77F-44B3-A736-BDB514EFFDCB}" presName="composite" presStyleCnt="0"/>
      <dgm:spPr/>
    </dgm:pt>
    <dgm:pt modelId="{163B2D91-5DE0-4732-9FD9-2D1D7C38C2C0}" type="pres">
      <dgm:prSet presAssocID="{A679DE4F-A77F-44B3-A736-BDB514EFFDCB}" presName="parTx" presStyleLbl="alignNode1" presStyleIdx="2" presStyleCnt="5">
        <dgm:presLayoutVars>
          <dgm:chMax val="0"/>
          <dgm:chPref val="0"/>
        </dgm:presLayoutVars>
      </dgm:prSet>
      <dgm:spPr/>
    </dgm:pt>
    <dgm:pt modelId="{9115F031-6C0B-4105-A2DD-847B417EA149}" type="pres">
      <dgm:prSet presAssocID="{A679DE4F-A77F-44B3-A736-BDB514EFFDCB}" presName="desTx" presStyleLbl="alignAccFollowNode1" presStyleIdx="2" presStyleCnt="5">
        <dgm:presLayoutVars/>
      </dgm:prSet>
      <dgm:spPr/>
    </dgm:pt>
    <dgm:pt modelId="{B4F9A75D-4EF9-439A-9AA8-5772C63412C5}" type="pres">
      <dgm:prSet presAssocID="{60DA2A5E-4A7A-4F5D-A408-84E49F2D9802}" presName="space" presStyleCnt="0"/>
      <dgm:spPr/>
    </dgm:pt>
    <dgm:pt modelId="{6A4ECA29-E9DD-492D-9411-1C243C013686}" type="pres">
      <dgm:prSet presAssocID="{1AEB3D0C-28A2-46F4-BC59-EFA1E5720C65}" presName="composite" presStyleCnt="0"/>
      <dgm:spPr/>
    </dgm:pt>
    <dgm:pt modelId="{8BB61E66-C422-4E1F-A727-1D78BB18E0A9}" type="pres">
      <dgm:prSet presAssocID="{1AEB3D0C-28A2-46F4-BC59-EFA1E5720C65}" presName="parTx" presStyleLbl="alignNode1" presStyleIdx="3" presStyleCnt="5">
        <dgm:presLayoutVars>
          <dgm:chMax val="0"/>
          <dgm:chPref val="0"/>
        </dgm:presLayoutVars>
      </dgm:prSet>
      <dgm:spPr/>
    </dgm:pt>
    <dgm:pt modelId="{A71E5D58-E148-407C-B0FF-AC0DCEC371D5}" type="pres">
      <dgm:prSet presAssocID="{1AEB3D0C-28A2-46F4-BC59-EFA1E5720C65}" presName="desTx" presStyleLbl="alignAccFollowNode1" presStyleIdx="3" presStyleCnt="5">
        <dgm:presLayoutVars/>
      </dgm:prSet>
      <dgm:spPr/>
    </dgm:pt>
    <dgm:pt modelId="{F4A8A450-79E3-4DCC-B5CD-F30934CB62C3}" type="pres">
      <dgm:prSet presAssocID="{C222C688-2467-4CA7-AFF5-BD243825A180}" presName="space" presStyleCnt="0"/>
      <dgm:spPr/>
    </dgm:pt>
    <dgm:pt modelId="{6F9703D8-7CF1-4AA3-AD47-65723D6C6DBE}" type="pres">
      <dgm:prSet presAssocID="{6287C379-0444-404E-ABFD-64EA5435F53E}" presName="composite" presStyleCnt="0"/>
      <dgm:spPr/>
    </dgm:pt>
    <dgm:pt modelId="{CC10950F-BE52-4012-A79C-4B2F4AA4A565}" type="pres">
      <dgm:prSet presAssocID="{6287C379-0444-404E-ABFD-64EA5435F53E}" presName="parTx" presStyleLbl="alignNode1" presStyleIdx="4" presStyleCnt="5">
        <dgm:presLayoutVars>
          <dgm:chMax val="0"/>
          <dgm:chPref val="0"/>
        </dgm:presLayoutVars>
      </dgm:prSet>
      <dgm:spPr/>
    </dgm:pt>
    <dgm:pt modelId="{38335470-4A75-4C36-8D94-0277376E43B4}" type="pres">
      <dgm:prSet presAssocID="{6287C379-0444-404E-ABFD-64EA5435F53E}" presName="desTx" presStyleLbl="alignAccFollowNode1" presStyleIdx="4" presStyleCnt="5">
        <dgm:presLayoutVars/>
      </dgm:prSet>
      <dgm:spPr/>
    </dgm:pt>
  </dgm:ptLst>
  <dgm:cxnLst>
    <dgm:cxn modelId="{42E7FB1A-365B-49B8-905F-C5A15EA6581D}" type="presOf" srcId="{ABF3A0A0-CB0C-4D23-BB13-2952885D212F}" destId="{11803DAF-882D-4FFF-B7E1-3E06B2F6A5CA}" srcOrd="0" destOrd="0" presId="urn:microsoft.com/office/officeart/2016/7/layout/ChevronBlockProcess"/>
    <dgm:cxn modelId="{A8900622-C11F-4BF6-B2AD-5F5C38B06CFF}" type="presOf" srcId="{1F3E83E7-6DCE-4436-981A-E809C09B5F88}" destId="{2C14DF45-912E-4CB2-9D61-D3375917469F}" srcOrd="0" destOrd="0" presId="urn:microsoft.com/office/officeart/2016/7/layout/ChevronBlockProcess"/>
    <dgm:cxn modelId="{4A67683E-1781-4B36-9A48-554790288A87}" type="presOf" srcId="{1AEB3D0C-28A2-46F4-BC59-EFA1E5720C65}" destId="{8BB61E66-C422-4E1F-A727-1D78BB18E0A9}" srcOrd="0" destOrd="0" presId="urn:microsoft.com/office/officeart/2016/7/layout/ChevronBlockProcess"/>
    <dgm:cxn modelId="{C98FC35B-B903-4469-B0EA-E53842383AE4}" srcId="{1F3E83E7-6DCE-4436-981A-E809C09B5F88}" destId="{5E6EC551-1F12-4D85-8594-32D65A43EAA7}" srcOrd="0" destOrd="0" parTransId="{2B800405-3484-48DE-A9FF-E863C37817FF}" sibTransId="{F86404D2-473F-41AC-B422-847F113BEE24}"/>
    <dgm:cxn modelId="{044E4E5C-D8F6-4612-B0D3-8045743E5E27}" type="presOf" srcId="{5E6EC551-1F12-4D85-8594-32D65A43EAA7}" destId="{5B1C8321-2520-4B0F-9528-6CE1182191FA}" srcOrd="0" destOrd="0" presId="urn:microsoft.com/office/officeart/2016/7/layout/ChevronBlockProcess"/>
    <dgm:cxn modelId="{0AEB2164-EBC2-41A1-A90D-C5252BD1E9B5}" srcId="{1F3E83E7-6DCE-4436-981A-E809C09B5F88}" destId="{1AEB3D0C-28A2-46F4-BC59-EFA1E5720C65}" srcOrd="3" destOrd="0" parTransId="{4F7C5B13-CB47-4CAC-9E71-B0059ECBB71A}" sibTransId="{C222C688-2467-4CA7-AFF5-BD243825A180}"/>
    <dgm:cxn modelId="{9C935770-8171-417F-961B-15648D5A7BE2}" srcId="{1F3E83E7-6DCE-4436-981A-E809C09B5F88}" destId="{6287C379-0444-404E-ABFD-64EA5435F53E}" srcOrd="4" destOrd="0" parTransId="{4A9C9742-1ED6-4278-B515-F2C1DB9BFDF5}" sibTransId="{58BEBA58-C77C-426A-A617-A1D3A903CED3}"/>
    <dgm:cxn modelId="{C3924954-6034-4452-9FD6-FB0B94295CFA}" srcId="{A679DE4F-A77F-44B3-A736-BDB514EFFDCB}" destId="{44123D6F-C310-46F0-93BF-DF1335EF5B9E}" srcOrd="0" destOrd="0" parTransId="{8F10AC71-DCFB-4D03-8066-341754659C41}" sibTransId="{8C82C1C0-CB1B-4F2B-91D8-46616375C409}"/>
    <dgm:cxn modelId="{C0D77978-EB2D-4981-A45B-C6F41CBD7381}" type="presOf" srcId="{ADA2E621-790F-4BE3-8054-DAC0B573D63F}" destId="{1A8973F4-A219-46CB-8BCA-2E37E0E8ECC9}" srcOrd="0" destOrd="0" presId="urn:microsoft.com/office/officeart/2016/7/layout/ChevronBlockProcess"/>
    <dgm:cxn modelId="{770C1580-46AF-4B58-8C52-CC507AF0E34B}" type="presOf" srcId="{6287C379-0444-404E-ABFD-64EA5435F53E}" destId="{CC10950F-BE52-4012-A79C-4B2F4AA4A565}" srcOrd="0" destOrd="0" presId="urn:microsoft.com/office/officeart/2016/7/layout/ChevronBlockProcess"/>
    <dgm:cxn modelId="{35EA8681-41CF-4D45-ADD2-0B8DB4FB0534}" srcId="{1AEB3D0C-28A2-46F4-BC59-EFA1E5720C65}" destId="{5DAE036D-76BB-453D-AC31-2E1BB658DA35}" srcOrd="0" destOrd="0" parTransId="{CFCB249A-6786-43B9-B81C-A7D73A4E9FF5}" sibTransId="{7F9A0DA9-5C03-47BA-84F4-2961E49E7358}"/>
    <dgm:cxn modelId="{BF05B18C-3002-4BAC-85F4-3C3DD4BB2164}" type="presOf" srcId="{A679DE4F-A77F-44B3-A736-BDB514EFFDCB}" destId="{163B2D91-5DE0-4732-9FD9-2D1D7C38C2C0}" srcOrd="0" destOrd="0" presId="urn:microsoft.com/office/officeart/2016/7/layout/ChevronBlockProcess"/>
    <dgm:cxn modelId="{25BD5693-63B3-4FF3-9670-A8289764CEE6}" type="presOf" srcId="{5DAE036D-76BB-453D-AC31-2E1BB658DA35}" destId="{A71E5D58-E148-407C-B0FF-AC0DCEC371D5}" srcOrd="0" destOrd="0" presId="urn:microsoft.com/office/officeart/2016/7/layout/ChevronBlockProcess"/>
    <dgm:cxn modelId="{9B151298-8A12-422E-B6CB-E4973D6DCD73}" type="presOf" srcId="{F1076737-6C4F-432F-AE3A-0CCB5505B020}" destId="{38335470-4A75-4C36-8D94-0277376E43B4}" srcOrd="0" destOrd="0" presId="urn:microsoft.com/office/officeart/2016/7/layout/ChevronBlockProcess"/>
    <dgm:cxn modelId="{32D4A8AE-BA9F-4AFA-986B-F48883A8D69D}" srcId="{6287C379-0444-404E-ABFD-64EA5435F53E}" destId="{F1076737-6C4F-432F-AE3A-0CCB5505B020}" srcOrd="0" destOrd="0" parTransId="{9B243358-6A52-4209-8B7E-99FAC2053B28}" sibTransId="{314B862E-A129-42EA-A9AB-24E746AEF44A}"/>
    <dgm:cxn modelId="{B0735AB5-012E-48CE-B3AF-49E191F8312F}" srcId="{ADA2E621-790F-4BE3-8054-DAC0B573D63F}" destId="{ABF3A0A0-CB0C-4D23-BB13-2952885D212F}" srcOrd="0" destOrd="0" parTransId="{63D1B153-9E6F-4014-832D-AD0B433D8B81}" sibTransId="{23911F65-2106-4EE8-BB56-61E9FA7C876B}"/>
    <dgm:cxn modelId="{BCDC72D0-71DD-41FC-8AC9-59A8EEEBFE77}" srcId="{5E6EC551-1F12-4D85-8594-32D65A43EAA7}" destId="{180FB335-92DE-43FD-9404-B687B879C8E5}" srcOrd="0" destOrd="0" parTransId="{7F469C15-FEDB-428F-B97A-58612BDEC302}" sibTransId="{B64EE6F1-D3CE-4D7F-9442-375D57CE1EAD}"/>
    <dgm:cxn modelId="{38C7BDD1-A779-4BB9-86F8-97B03A25A4B2}" srcId="{1F3E83E7-6DCE-4436-981A-E809C09B5F88}" destId="{ADA2E621-790F-4BE3-8054-DAC0B573D63F}" srcOrd="1" destOrd="0" parTransId="{66765958-1B52-4BED-8BB0-2F8A454626F1}" sibTransId="{665F693B-E732-4987-808F-10400DDB0FA6}"/>
    <dgm:cxn modelId="{0EAFB1E1-120A-41D0-9748-2EBE49778BDF}" srcId="{1F3E83E7-6DCE-4436-981A-E809C09B5F88}" destId="{A679DE4F-A77F-44B3-A736-BDB514EFFDCB}" srcOrd="2" destOrd="0" parTransId="{AF5DE307-1CE2-4B05-9842-EADC76BFF89D}" sibTransId="{60DA2A5E-4A7A-4F5D-A408-84E49F2D9802}"/>
    <dgm:cxn modelId="{55BDE0E4-847B-4274-B762-67801E13326F}" type="presOf" srcId="{180FB335-92DE-43FD-9404-B687B879C8E5}" destId="{3A303999-3098-4FAC-AC86-1F582AB5329E}" srcOrd="0" destOrd="0" presId="urn:microsoft.com/office/officeart/2016/7/layout/ChevronBlockProcess"/>
    <dgm:cxn modelId="{281464EE-7A1A-41F4-8B00-BC44397063BC}" type="presOf" srcId="{44123D6F-C310-46F0-93BF-DF1335EF5B9E}" destId="{9115F031-6C0B-4105-A2DD-847B417EA149}" srcOrd="0" destOrd="0" presId="urn:microsoft.com/office/officeart/2016/7/layout/ChevronBlockProcess"/>
    <dgm:cxn modelId="{F1328E2B-3235-41C0-BEAF-E30DDBFA3D6F}" type="presParOf" srcId="{2C14DF45-912E-4CB2-9D61-D3375917469F}" destId="{1D22CA99-82EE-4AFF-B7A3-A9A377C3743A}" srcOrd="0" destOrd="0" presId="urn:microsoft.com/office/officeart/2016/7/layout/ChevronBlockProcess"/>
    <dgm:cxn modelId="{A720E1EB-9766-4AFC-8666-56173BBF95BD}" type="presParOf" srcId="{1D22CA99-82EE-4AFF-B7A3-A9A377C3743A}" destId="{5B1C8321-2520-4B0F-9528-6CE1182191FA}" srcOrd="0" destOrd="0" presId="urn:microsoft.com/office/officeart/2016/7/layout/ChevronBlockProcess"/>
    <dgm:cxn modelId="{991C50C6-BB40-4A94-94AD-2A951E32A1A7}" type="presParOf" srcId="{1D22CA99-82EE-4AFF-B7A3-A9A377C3743A}" destId="{3A303999-3098-4FAC-AC86-1F582AB5329E}" srcOrd="1" destOrd="0" presId="urn:microsoft.com/office/officeart/2016/7/layout/ChevronBlockProcess"/>
    <dgm:cxn modelId="{6559230D-0313-47C4-9883-555FE7E6D51B}" type="presParOf" srcId="{2C14DF45-912E-4CB2-9D61-D3375917469F}" destId="{FA084C32-C933-4737-AB8A-3436B803F1F9}" srcOrd="1" destOrd="0" presId="urn:microsoft.com/office/officeart/2016/7/layout/ChevronBlockProcess"/>
    <dgm:cxn modelId="{BB350A3B-1485-4CB8-A55D-E520B0C33EB8}" type="presParOf" srcId="{2C14DF45-912E-4CB2-9D61-D3375917469F}" destId="{B553A547-A884-4B26-B20C-4920306C4646}" srcOrd="2" destOrd="0" presId="urn:microsoft.com/office/officeart/2016/7/layout/ChevronBlockProcess"/>
    <dgm:cxn modelId="{FD3E193F-C2DE-421B-A57F-6DEDFA440008}" type="presParOf" srcId="{B553A547-A884-4B26-B20C-4920306C4646}" destId="{1A8973F4-A219-46CB-8BCA-2E37E0E8ECC9}" srcOrd="0" destOrd="0" presId="urn:microsoft.com/office/officeart/2016/7/layout/ChevronBlockProcess"/>
    <dgm:cxn modelId="{ECA16B4B-7788-47E9-B5C0-6BF1F25BAC66}" type="presParOf" srcId="{B553A547-A884-4B26-B20C-4920306C4646}" destId="{11803DAF-882D-4FFF-B7E1-3E06B2F6A5CA}" srcOrd="1" destOrd="0" presId="urn:microsoft.com/office/officeart/2016/7/layout/ChevronBlockProcess"/>
    <dgm:cxn modelId="{00EBC743-64AC-4382-B4B8-ACB466B40853}" type="presParOf" srcId="{2C14DF45-912E-4CB2-9D61-D3375917469F}" destId="{5E2C3D0A-682E-4849-A76C-5ADD478C9ABE}" srcOrd="3" destOrd="0" presId="urn:microsoft.com/office/officeart/2016/7/layout/ChevronBlockProcess"/>
    <dgm:cxn modelId="{6688C6E3-EB88-4B6B-B9E4-7F60AF36BAB2}" type="presParOf" srcId="{2C14DF45-912E-4CB2-9D61-D3375917469F}" destId="{0BF6BB2C-2205-49CB-8635-BF71C4F62DBE}" srcOrd="4" destOrd="0" presId="urn:microsoft.com/office/officeart/2016/7/layout/ChevronBlockProcess"/>
    <dgm:cxn modelId="{F52EF5AA-8F56-42B6-A893-697F1B3A6756}" type="presParOf" srcId="{0BF6BB2C-2205-49CB-8635-BF71C4F62DBE}" destId="{163B2D91-5DE0-4732-9FD9-2D1D7C38C2C0}" srcOrd="0" destOrd="0" presId="urn:microsoft.com/office/officeart/2016/7/layout/ChevronBlockProcess"/>
    <dgm:cxn modelId="{1B784E7E-3FD3-48B8-B95C-6FFC353163D7}" type="presParOf" srcId="{0BF6BB2C-2205-49CB-8635-BF71C4F62DBE}" destId="{9115F031-6C0B-4105-A2DD-847B417EA149}" srcOrd="1" destOrd="0" presId="urn:microsoft.com/office/officeart/2016/7/layout/ChevronBlockProcess"/>
    <dgm:cxn modelId="{7D907F77-EC30-49FE-9EE1-3174C955AD2E}" type="presParOf" srcId="{2C14DF45-912E-4CB2-9D61-D3375917469F}" destId="{B4F9A75D-4EF9-439A-9AA8-5772C63412C5}" srcOrd="5" destOrd="0" presId="urn:microsoft.com/office/officeart/2016/7/layout/ChevronBlockProcess"/>
    <dgm:cxn modelId="{2BCAF653-9CB2-4093-85E4-656F24A06D64}" type="presParOf" srcId="{2C14DF45-912E-4CB2-9D61-D3375917469F}" destId="{6A4ECA29-E9DD-492D-9411-1C243C013686}" srcOrd="6" destOrd="0" presId="urn:microsoft.com/office/officeart/2016/7/layout/ChevronBlockProcess"/>
    <dgm:cxn modelId="{C4146864-FE6E-41A9-9E88-62F889D8066D}" type="presParOf" srcId="{6A4ECA29-E9DD-492D-9411-1C243C013686}" destId="{8BB61E66-C422-4E1F-A727-1D78BB18E0A9}" srcOrd="0" destOrd="0" presId="urn:microsoft.com/office/officeart/2016/7/layout/ChevronBlockProcess"/>
    <dgm:cxn modelId="{0E02A643-96DF-4065-AB8D-8303D0A8DE14}" type="presParOf" srcId="{6A4ECA29-E9DD-492D-9411-1C243C013686}" destId="{A71E5D58-E148-407C-B0FF-AC0DCEC371D5}" srcOrd="1" destOrd="0" presId="urn:microsoft.com/office/officeart/2016/7/layout/ChevronBlockProcess"/>
    <dgm:cxn modelId="{B63FF96F-E0DD-45CD-B832-9D357EC00509}" type="presParOf" srcId="{2C14DF45-912E-4CB2-9D61-D3375917469F}" destId="{F4A8A450-79E3-4DCC-B5CD-F30934CB62C3}" srcOrd="7" destOrd="0" presId="urn:microsoft.com/office/officeart/2016/7/layout/ChevronBlockProcess"/>
    <dgm:cxn modelId="{55968996-C814-45EC-BA78-DFBA2CDE186F}" type="presParOf" srcId="{2C14DF45-912E-4CB2-9D61-D3375917469F}" destId="{6F9703D8-7CF1-4AA3-AD47-65723D6C6DBE}" srcOrd="8" destOrd="0" presId="urn:microsoft.com/office/officeart/2016/7/layout/ChevronBlockProcess"/>
    <dgm:cxn modelId="{FC56E0B0-47A4-4FAD-B925-174341F3FB43}" type="presParOf" srcId="{6F9703D8-7CF1-4AA3-AD47-65723D6C6DBE}" destId="{CC10950F-BE52-4012-A79C-4B2F4AA4A565}" srcOrd="0" destOrd="0" presId="urn:microsoft.com/office/officeart/2016/7/layout/ChevronBlockProcess"/>
    <dgm:cxn modelId="{50BE279A-703A-4AD1-A52C-B20BD8F681F6}" type="presParOf" srcId="{6F9703D8-7CF1-4AA3-AD47-65723D6C6DBE}" destId="{38335470-4A75-4C36-8D94-0277376E43B4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C8321-2520-4B0F-9528-6CE1182191FA}">
      <dsp:nvSpPr>
        <dsp:cNvPr id="0" name=""/>
        <dsp:cNvSpPr/>
      </dsp:nvSpPr>
      <dsp:spPr>
        <a:xfrm>
          <a:off x="10069" y="133834"/>
          <a:ext cx="2428768" cy="728630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66" tIns="89966" rIns="89966" bIns="8996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latin typeface="Corbel" panose="020B0503020204020204" pitchFamily="34" charset="0"/>
            </a:rPr>
            <a:t>Step 1</a:t>
          </a:r>
        </a:p>
      </dsp:txBody>
      <dsp:txXfrm>
        <a:off x="228658" y="133834"/>
        <a:ext cx="1991590" cy="728630"/>
      </dsp:txXfrm>
    </dsp:sp>
    <dsp:sp modelId="{3A303999-3098-4FAC-AC86-1F582AB5329E}">
      <dsp:nvSpPr>
        <dsp:cNvPr id="0" name=""/>
        <dsp:cNvSpPr/>
      </dsp:nvSpPr>
      <dsp:spPr>
        <a:xfrm>
          <a:off x="10069" y="862465"/>
          <a:ext cx="2210179" cy="457976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53" tIns="174653" rIns="174653" bIns="34930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u="none" kern="1200" spc="150" baseline="0" dirty="0">
              <a:solidFill>
                <a:schemeClr val="tx1"/>
              </a:solidFill>
              <a:latin typeface="Corbel Light" panose="020B0303020204020204" pitchFamily="34" charset="0"/>
            </a:rPr>
            <a:t>A one-time investment makes a home affordable for purchase by a working family with modest means, and the home remains affordable for family after family that purchase it for the affordability period of  30 years. </a:t>
          </a:r>
          <a:endParaRPr lang="en-US" sz="1800" b="1" kern="1200" spc="150" baseline="0" dirty="0">
            <a:solidFill>
              <a:schemeClr val="tx1"/>
            </a:solidFill>
            <a:latin typeface="Corbel Light" panose="020B0303020204020204" pitchFamily="34" charset="0"/>
          </a:endParaRPr>
        </a:p>
      </dsp:txBody>
      <dsp:txXfrm>
        <a:off x="10069" y="862465"/>
        <a:ext cx="2210179" cy="4579768"/>
      </dsp:txXfrm>
    </dsp:sp>
    <dsp:sp modelId="{1A8973F4-A219-46CB-8BCA-2E37E0E8ECC9}">
      <dsp:nvSpPr>
        <dsp:cNvPr id="0" name=""/>
        <dsp:cNvSpPr/>
      </dsp:nvSpPr>
      <dsp:spPr>
        <a:xfrm>
          <a:off x="2379268" y="133834"/>
          <a:ext cx="2428768" cy="728630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66" tIns="89966" rIns="89966" bIns="8996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</a:t>
          </a:r>
          <a:r>
            <a:rPr lang="en-US" sz="1400" b="1" kern="1200" spc="150" baseline="0" dirty="0">
              <a:latin typeface="+mj-lt"/>
            </a:rPr>
            <a:t> </a:t>
          </a: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2</a:t>
          </a:r>
        </a:p>
      </dsp:txBody>
      <dsp:txXfrm>
        <a:off x="2597857" y="133834"/>
        <a:ext cx="1991590" cy="728630"/>
      </dsp:txXfrm>
    </dsp:sp>
    <dsp:sp modelId="{11803DAF-882D-4FFF-B7E1-3E06B2F6A5CA}">
      <dsp:nvSpPr>
        <dsp:cNvPr id="0" name=""/>
        <dsp:cNvSpPr/>
      </dsp:nvSpPr>
      <dsp:spPr>
        <a:xfrm>
          <a:off x="2379268" y="862465"/>
          <a:ext cx="2210179" cy="457976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53" tIns="174653" rIns="174653" bIns="34930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Homebuyer qualifies and purchases deed restricted home below market rate. </a:t>
          </a:r>
        </a:p>
      </dsp:txBody>
      <dsp:txXfrm>
        <a:off x="2379268" y="862465"/>
        <a:ext cx="2210179" cy="4579768"/>
      </dsp:txXfrm>
    </dsp:sp>
    <dsp:sp modelId="{163B2D91-5DE0-4732-9FD9-2D1D7C38C2C0}">
      <dsp:nvSpPr>
        <dsp:cNvPr id="0" name=""/>
        <dsp:cNvSpPr/>
      </dsp:nvSpPr>
      <dsp:spPr>
        <a:xfrm>
          <a:off x="4748466" y="133834"/>
          <a:ext cx="2428768" cy="728630"/>
        </a:xfrm>
        <a:prstGeom prst="chevron">
          <a:avLst>
            <a:gd name="adj" fmla="val 3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66" tIns="89966" rIns="89966" bIns="8996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 3</a:t>
          </a:r>
        </a:p>
      </dsp:txBody>
      <dsp:txXfrm>
        <a:off x="4967055" y="133834"/>
        <a:ext cx="1991590" cy="728630"/>
      </dsp:txXfrm>
    </dsp:sp>
    <dsp:sp modelId="{9115F031-6C0B-4105-A2DD-847B417EA149}">
      <dsp:nvSpPr>
        <dsp:cNvPr id="0" name=""/>
        <dsp:cNvSpPr/>
      </dsp:nvSpPr>
      <dsp:spPr>
        <a:xfrm>
          <a:off x="4748466" y="862465"/>
          <a:ext cx="2210179" cy="457976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53" tIns="174653" rIns="174653" bIns="34930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Homeowner gains wealth as they pay down principle and the home appreciates in value.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spc="150" baseline="0" dirty="0"/>
        </a:p>
      </dsp:txBody>
      <dsp:txXfrm>
        <a:off x="4748466" y="862465"/>
        <a:ext cx="2210179" cy="4579768"/>
      </dsp:txXfrm>
    </dsp:sp>
    <dsp:sp modelId="{8BB61E66-C422-4E1F-A727-1D78BB18E0A9}">
      <dsp:nvSpPr>
        <dsp:cNvPr id="0" name=""/>
        <dsp:cNvSpPr/>
      </dsp:nvSpPr>
      <dsp:spPr>
        <a:xfrm>
          <a:off x="7117664" y="133834"/>
          <a:ext cx="2428768" cy="728630"/>
        </a:xfrm>
        <a:prstGeom prst="chevron">
          <a:avLst>
            <a:gd name="adj" fmla="val 3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66" tIns="89966" rIns="89966" bIns="8996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 4</a:t>
          </a:r>
        </a:p>
      </dsp:txBody>
      <dsp:txXfrm>
        <a:off x="7336253" y="133834"/>
        <a:ext cx="1991590" cy="728630"/>
      </dsp:txXfrm>
    </dsp:sp>
    <dsp:sp modelId="{A71E5D58-E148-407C-B0FF-AC0DCEC371D5}">
      <dsp:nvSpPr>
        <dsp:cNvPr id="0" name=""/>
        <dsp:cNvSpPr/>
      </dsp:nvSpPr>
      <dsp:spPr>
        <a:xfrm>
          <a:off x="7117664" y="862465"/>
          <a:ext cx="2210179" cy="457976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53" tIns="174653" rIns="174653" bIns="34930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Current homeowner decides to sell the home to another family and “pays it forward.” </a:t>
          </a:r>
        </a:p>
      </dsp:txBody>
      <dsp:txXfrm>
        <a:off x="7117664" y="862465"/>
        <a:ext cx="2210179" cy="4579768"/>
      </dsp:txXfrm>
    </dsp:sp>
    <dsp:sp modelId="{CC10950F-BE52-4012-A79C-4B2F4AA4A565}">
      <dsp:nvSpPr>
        <dsp:cNvPr id="0" name=""/>
        <dsp:cNvSpPr/>
      </dsp:nvSpPr>
      <dsp:spPr>
        <a:xfrm>
          <a:off x="9486862" y="133834"/>
          <a:ext cx="2428768" cy="728630"/>
        </a:xfrm>
        <a:prstGeom prst="chevron">
          <a:avLst>
            <a:gd name="adj" fmla="val 3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66" tIns="89966" rIns="89966" bIns="89966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spc="150" baseline="0" dirty="0">
              <a:solidFill>
                <a:srgbClr val="FFFFFF"/>
              </a:solidFill>
              <a:latin typeface="Corbel" panose="020B0503020204020204" pitchFamily="34" charset="0"/>
              <a:ea typeface="+mn-ea"/>
              <a:cs typeface="+mn-cs"/>
            </a:rPr>
            <a:t>Step 5</a:t>
          </a:r>
        </a:p>
      </dsp:txBody>
      <dsp:txXfrm>
        <a:off x="9705451" y="133834"/>
        <a:ext cx="1991590" cy="728630"/>
      </dsp:txXfrm>
    </dsp:sp>
    <dsp:sp modelId="{38335470-4A75-4C36-8D94-0277376E43B4}">
      <dsp:nvSpPr>
        <dsp:cNvPr id="0" name=""/>
        <dsp:cNvSpPr/>
      </dsp:nvSpPr>
      <dsp:spPr>
        <a:xfrm>
          <a:off x="9486862" y="862465"/>
          <a:ext cx="2210179" cy="4579768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653" tIns="174653" rIns="174653" bIns="34930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u="none" kern="1200" spc="150" baseline="0" dirty="0">
              <a:solidFill>
                <a:srgbClr val="232323"/>
              </a:solidFill>
              <a:latin typeface="Corbel Light" panose="020B0303020204020204" pitchFamily="34" charset="0"/>
              <a:ea typeface="+mn-ea"/>
              <a:cs typeface="+mn-cs"/>
            </a:rPr>
            <a:t>Consultant qualifies another family in our pipeline to purchase below market value.  Previous owner earns limited equity while remaining equity stays within the program to keep the home affordable. </a:t>
          </a:r>
        </a:p>
      </dsp:txBody>
      <dsp:txXfrm>
        <a:off x="9486862" y="862465"/>
        <a:ext cx="2210179" cy="4579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B03A1-C24F-4AEB-9DD5-D5017ED06F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B5780-3D57-4E6A-BC9A-0C96CD0512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7C77B77-5EE6-4093-AC8C-63883B0D4818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63907-A416-496F-891A-9B09D46C50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685EE-62FF-4BE0-9742-02426CC68A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AC5FDE1-B145-40CB-B667-FBD1AC713B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11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A1E6DE8-1D09-4157-BE91-8AE8974945A2}" type="datetimeFigureOut">
              <a:rPr lang="en-US" smtClean="0"/>
              <a:t>8/6/2026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C5C198C-F94F-45D5-B9E3-B6FFB8BCAC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0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339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177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97FCE-DEEB-F192-27EC-E2D1F5A4D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782EC1-89F6-E545-7FC1-7172CB37F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43237-B598-F6B4-A9B6-62F09448D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A45CF-D34D-72D2-13F0-312CB03C2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82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79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E96E83-048C-4132-9ABC-E5A0C22D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E498F49-BE12-4A88-909F-4B988B23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60267AE-9C0D-4634-B312-C6DD54710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41003" y="640080"/>
            <a:ext cx="6111585" cy="557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CD51-9119-4996-B4FC-2AD43216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7594" y="1328058"/>
            <a:ext cx="5096630" cy="3378338"/>
          </a:xfrm>
        </p:spPr>
        <p:txBody>
          <a:bodyPr anchor="b">
            <a:normAutofit/>
          </a:bodyPr>
          <a:lstStyle>
            <a:lvl1pPr>
              <a:defRPr sz="54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956F6DB6-D6E1-4A50-9114-8601DF9421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35000"/>
            <a:ext cx="4800600" cy="55784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381B5BB-CEA3-436C-8A43-C3C4889F11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48480" y="4668045"/>
            <a:ext cx="5096630" cy="1000125"/>
          </a:xfrm>
        </p:spPr>
        <p:txBody>
          <a:bodyPr>
            <a:noAutofit/>
          </a:bodyPr>
          <a:lstStyle>
            <a:lvl1pPr>
              <a:defRPr sz="2400" b="0" cap="all" spc="600"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144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B16675-8FAE-4CCE-870E-B08D5FEC0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B58518-7725-4310-9D89-9253D668F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55907E-5B49-47DA-BB56-B8388484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 spc="150" baseline="0"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51961C9-4342-4735-9F69-30FC4EE60D8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010884" y="1481580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A75FE27-57B7-4D26-BF6D-E63BF9CB13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0884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516EBD4-3BCF-4167-9401-08DF67EF59C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57949" y="1481579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A32EF6-47B8-4B22-99CB-D1B4F6B4B6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57949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3" name="Footer Placeholder 14">
            <a:extLst>
              <a:ext uri="{FF2B5EF4-FFF2-40B4-BE49-F238E27FC236}">
                <a16:creationId xmlns:a16="http://schemas.microsoft.com/office/drawing/2014/main" id="{8D02CE16-361C-4C84-A178-402C2D4A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2B21E92-5123-45B3-999F-EA0512A2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5EF3406-552A-4C2E-A1B4-D3EAD5D1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2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9BB029-1123-4E6E-8996-6F9666150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2AA1BD-C769-474A-A258-6051FAAB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21E751-E5D0-431E-BDB3-E8D22FCF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307227E-0323-4608-B721-487D3010A5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073925-D167-4366-8AF4-3DBCD83A89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A778932-CE6D-42D3-9C40-80AD4D7F467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466406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FCF78AB-4697-4170-B73C-39E8D202A8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BBD3120-B5E0-433B-BB1E-BCEFD93EEE5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8EBEB77-9309-408B-BF35-68D07856A90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 dirty="0"/>
              <a:t> Click to add text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B260FE5-7B07-4149-85C7-9CD9D4E70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217A5FBA-27B4-461A-BE9C-34E1390DE8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DDC42D1B-76B7-44EC-B6FD-6D0C6565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529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0CCEB0E-12E7-488A-A219-2ABDE6870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7202C9-94B9-46C7-8ADD-2C7E6DE6E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7823" cy="986304"/>
          </a:xfrm>
          <a:solidFill>
            <a:schemeClr val="bg2">
              <a:lumMod val="75000"/>
            </a:schemeClr>
          </a:solidFill>
        </p:spPr>
        <p:txBody>
          <a:bodyPr tIns="274320"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AC607-595F-4F95-88EB-0BEA170D4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653479"/>
            <a:ext cx="6291107" cy="4537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7789921-321D-4251-A0D9-9708843C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FCC9F84A-3951-4EFD-AEBD-C6D89E4642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6867" y="0"/>
            <a:ext cx="4665133" cy="2222500"/>
          </a:xfrm>
          <a:custGeom>
            <a:avLst/>
            <a:gdLst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254000 h 2222500"/>
              <a:gd name="connsiteX5" fmla="*/ 0 w 4665133"/>
              <a:gd name="connsiteY5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254000 h 2222500"/>
              <a:gd name="connsiteX6" fmla="*/ 0 w 4665133"/>
              <a:gd name="connsiteY6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567267 h 2222500"/>
              <a:gd name="connsiteX6" fmla="*/ 0 w 4665133"/>
              <a:gd name="connsiteY6" fmla="*/ 254000 h 2222500"/>
              <a:gd name="connsiteX7" fmla="*/ 0 w 4665133"/>
              <a:gd name="connsiteY7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8467 w 4673600"/>
              <a:gd name="connsiteY6" fmla="*/ 567267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618067 w 4673600"/>
              <a:gd name="connsiteY6" fmla="*/ 270934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87866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62466 h 2222500"/>
              <a:gd name="connsiteX8" fmla="*/ 0 w 4665133"/>
              <a:gd name="connsiteY8" fmla="*/ 0 h 222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65133" h="2222500">
                <a:moveTo>
                  <a:pt x="0" y="0"/>
                </a:moveTo>
                <a:lnTo>
                  <a:pt x="4665133" y="0"/>
                </a:lnTo>
                <a:lnTo>
                  <a:pt x="4665133" y="2222500"/>
                </a:lnTo>
                <a:lnTo>
                  <a:pt x="0" y="2222500"/>
                </a:lnTo>
                <a:lnTo>
                  <a:pt x="0" y="1261533"/>
                </a:lnTo>
                <a:lnTo>
                  <a:pt x="601133" y="1261534"/>
                </a:lnTo>
                <a:cubicBezTo>
                  <a:pt x="603955" y="931334"/>
                  <a:pt x="606778" y="601134"/>
                  <a:pt x="609600" y="270934"/>
                </a:cubicBezTo>
                <a:lnTo>
                  <a:pt x="8467" y="262466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DF6EB92D-D010-4A13-93AD-A27A90A483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34656" y="2316047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20568266-00E0-4C81-A71A-DCF9538410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35939" y="4634050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563FE3F-4195-477A-9AB3-F44871CE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FF3A4E9C-6CC0-4587-BF21-5EC4C13DD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28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907218-B50F-49FD-AD54-AB4516C4A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12192000" cy="2802362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9376FF-CCF9-409D-9C56-0478207D1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187" y="3429000"/>
            <a:ext cx="10663626" cy="224872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100F12B7-72C7-4FE1-ACC5-E25F1F670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25F1DA91-F20A-4A08-93BE-9F98E06C4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836" y="5023536"/>
            <a:ext cx="10065679" cy="569873"/>
          </a:xfrm>
        </p:spPr>
        <p:txBody>
          <a:bodyPr>
            <a:normAutofit/>
          </a:bodyPr>
          <a:lstStyle>
            <a:lvl1pPr>
              <a:defRPr b="0" cap="all" spc="600" baseline="0"/>
            </a:lvl1pPr>
          </a:lstStyle>
          <a:p>
            <a:pPr>
              <a:lnSpc>
                <a:spcPct val="120000"/>
              </a:lnSpc>
            </a:pPr>
            <a:r>
              <a:rPr lang="en-US" sz="2000"/>
              <a:t>Click to edit Master subtitle style</a:t>
            </a:r>
            <a:endParaRPr lang="en-US" sz="20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A878EE-90F1-4A49-B6BE-AE85B98C9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3424" y="5677726"/>
            <a:ext cx="10661904" cy="1645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40" name="Picture Placeholder 31">
            <a:extLst>
              <a:ext uri="{FF2B5EF4-FFF2-40B4-BE49-F238E27FC236}">
                <a16:creationId xmlns:a16="http://schemas.microsoft.com/office/drawing/2014/main" id="{AD3270F6-1E4E-4411-8D4E-828E3720DC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3588" y="642938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ABF929F-94D1-4759-B7F8-13A234DA34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02338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BFF7B305-12DD-40D5-8129-BBA665ACA3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40470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2" name="Picture Placeholder 31">
            <a:extLst>
              <a:ext uri="{FF2B5EF4-FFF2-40B4-BE49-F238E27FC236}">
                <a16:creationId xmlns:a16="http://schemas.microsoft.com/office/drawing/2014/main" id="{9D7B5BDC-1B7A-4894-9620-E84D2D48F2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301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8" name="Footer Placeholder 7">
            <a:extLst>
              <a:ext uri="{FF2B5EF4-FFF2-40B4-BE49-F238E27FC236}">
                <a16:creationId xmlns:a16="http://schemas.microsoft.com/office/drawing/2014/main" id="{4E2B39E4-0727-4A5A-BC57-AA9E8DE0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9" name="Date Placeholder 5">
            <a:extLst>
              <a:ext uri="{FF2B5EF4-FFF2-40B4-BE49-F238E27FC236}">
                <a16:creationId xmlns:a16="http://schemas.microsoft.com/office/drawing/2014/main" id="{6E0AA390-7F09-4587-8C95-FD7A9C78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02FAE9E6-8F24-4563-93BC-C0A14B8D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16B81F-97CD-4934-852B-F0AECFD05D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76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FFAE35-BD0D-4D19-892D-36475DD52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3656" y="0"/>
            <a:ext cx="8128343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id="{FE2031E3-F975-4AFF-B76E-6BB46A2D34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0671" y="0"/>
            <a:ext cx="3000249" cy="3382963"/>
          </a:xfrm>
          <a:custGeom>
            <a:avLst/>
            <a:gdLst>
              <a:gd name="connsiteX0" fmla="*/ 0 w 2999232"/>
              <a:gd name="connsiteY0" fmla="*/ 0 h 3382963"/>
              <a:gd name="connsiteX1" fmla="*/ 2999232 w 2999232"/>
              <a:gd name="connsiteY1" fmla="*/ 0 h 3382963"/>
              <a:gd name="connsiteX2" fmla="*/ 2999232 w 2999232"/>
              <a:gd name="connsiteY2" fmla="*/ 3382963 h 3382963"/>
              <a:gd name="connsiteX3" fmla="*/ 0 w 2999232"/>
              <a:gd name="connsiteY3" fmla="*/ 3382963 h 3382963"/>
              <a:gd name="connsiteX4" fmla="*/ 0 w 2999232"/>
              <a:gd name="connsiteY4" fmla="*/ 0 h 3382963"/>
              <a:gd name="connsiteX0" fmla="*/ 0 w 2999232"/>
              <a:gd name="connsiteY0" fmla="*/ 0 h 3382963"/>
              <a:gd name="connsiteX1" fmla="*/ 968249 w 2999232"/>
              <a:gd name="connsiteY1" fmla="*/ 0 h 3382963"/>
              <a:gd name="connsiteX2" fmla="*/ 2999232 w 2999232"/>
              <a:gd name="connsiteY2" fmla="*/ 0 h 3382963"/>
              <a:gd name="connsiteX3" fmla="*/ 2999232 w 2999232"/>
              <a:gd name="connsiteY3" fmla="*/ 3382963 h 3382963"/>
              <a:gd name="connsiteX4" fmla="*/ 0 w 2999232"/>
              <a:gd name="connsiteY4" fmla="*/ 3382963 h 3382963"/>
              <a:gd name="connsiteX5" fmla="*/ 0 w 2999232"/>
              <a:gd name="connsiteY5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2999232 w 3000249"/>
              <a:gd name="connsiteY2" fmla="*/ 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5199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0249" h="3382963">
                <a:moveTo>
                  <a:pt x="0" y="0"/>
                </a:moveTo>
                <a:lnTo>
                  <a:pt x="968249" y="0"/>
                </a:lnTo>
                <a:lnTo>
                  <a:pt x="967232" y="284480"/>
                </a:lnTo>
                <a:lnTo>
                  <a:pt x="3000249" y="284480"/>
                </a:lnTo>
                <a:lnTo>
                  <a:pt x="2999232" y="3382963"/>
                </a:lnTo>
                <a:lnTo>
                  <a:pt x="0" y="3382963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610101-4EEB-48DF-A41F-DA38D737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  <a:solidFill>
            <a:schemeClr val="bg2">
              <a:lumMod val="75000"/>
            </a:schemeClr>
          </a:solidFill>
        </p:spPr>
        <p:txBody>
          <a:bodyPr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564E749E-B27D-45B4-8E7A-53D8460AA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997708" cy="33829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C8DE9984-911D-42E6-9467-9F53414894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75038"/>
            <a:ext cx="6096000" cy="33829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2F1F63-2333-48C5-BEEE-7FFCA1436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5147" y="1639615"/>
            <a:ext cx="4817441" cy="453734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AF26E33C-9416-4C43-8695-B043D696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Presentation title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DD9F57F-0928-48ED-8CF9-CC5AC1BD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7" name="Slide Number Placeholder 9">
            <a:extLst>
              <a:ext uri="{FF2B5EF4-FFF2-40B4-BE49-F238E27FC236}">
                <a16:creationId xmlns:a16="http://schemas.microsoft.com/office/drawing/2014/main" id="{B7E4E7CA-F2D2-4B67-92FE-3DCE5AB2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40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5FAC41-B90D-4384-8484-175667AF8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220C6F-8D05-41B5-9727-E041D5B9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568357"/>
            <a:ext cx="6240379" cy="37212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9A692DB-BC6A-43D5-BAE7-1E8AE149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08" y="1758950"/>
            <a:ext cx="5137112" cy="67340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9B631067-0981-46B9-BB6F-484741846C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42938"/>
            <a:ext cx="4814887" cy="2667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7984968B-9811-4180-8D8E-0619C9D3BF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412" y="3631470"/>
            <a:ext cx="4814887" cy="256273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503D483-6082-4C3B-A4C5-0ACE669834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2241" y="2365374"/>
            <a:ext cx="5136671" cy="263525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CB94B83C-8B92-4303-A841-0D5ED386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FB204443-B45C-4C1E-8601-4AD0359A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125F2A8A-5D48-4A14-B0A6-52E55D3E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95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620C2886-3E99-43F7-A045-F15053959C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4413" y="0"/>
            <a:ext cx="6094412" cy="6854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D67587-8C0C-40DB-88B2-2CAC45DBF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6094477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11B7BFF-DF61-4F7F-BC0C-A774104FF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1774" y="2814975"/>
            <a:ext cx="6769706" cy="1910972"/>
          </a:xfrm>
          <a:solidFill>
            <a:schemeClr val="tx2"/>
          </a:solidFill>
        </p:spPr>
        <p:txBody>
          <a:bodyPr anchor="b">
            <a:noAutofit/>
          </a:bodyPr>
          <a:lstStyle>
            <a:lvl1pPr marL="182880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F1B1-D8F9-42A3-B0C7-AADC53D8F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4657726"/>
            <a:ext cx="6769100" cy="731838"/>
          </a:xfrm>
          <a:solidFill>
            <a:schemeClr val="tx2"/>
          </a:solidFill>
        </p:spPr>
        <p:txBody>
          <a:bodyPr>
            <a:noAutofit/>
          </a:bodyPr>
          <a:lstStyle>
            <a:lvl1pPr marL="228600">
              <a:defRPr sz="1500" cap="all" spc="60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62859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07196B1-3970-4386-8D54-A2067BA84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Footer Placeholder 14">
            <a:extLst>
              <a:ext uri="{FF2B5EF4-FFF2-40B4-BE49-F238E27FC236}">
                <a16:creationId xmlns:a16="http://schemas.microsoft.com/office/drawing/2014/main" id="{9535C1B1-EA9A-48AD-AB3B-00E7FEE05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Date Placeholder 12">
            <a:extLst>
              <a:ext uri="{FF2B5EF4-FFF2-40B4-BE49-F238E27FC236}">
                <a16:creationId xmlns:a16="http://schemas.microsoft.com/office/drawing/2014/main" id="{E334D19F-C91E-4007-9C85-89B0645F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9" name="Slide Number Placeholder 15">
            <a:extLst>
              <a:ext uri="{FF2B5EF4-FFF2-40B4-BE49-F238E27FC236}">
                <a16:creationId xmlns:a16="http://schemas.microsoft.com/office/drawing/2014/main" id="{00B1B695-CA8C-4B38-8D25-4E56BD07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4B01-1489-40C5-B290-E42D974C10E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37987" y="1735958"/>
            <a:ext cx="10318036" cy="4276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63797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29640D-9D66-4252-AF26-226B9EF3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F585F-809A-43CB-A46F-35690087203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5875" y="2066925"/>
            <a:ext cx="9610725" cy="36306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0" name="Footer Placeholder 14">
            <a:extLst>
              <a:ext uri="{FF2B5EF4-FFF2-40B4-BE49-F238E27FC236}">
                <a16:creationId xmlns:a16="http://schemas.microsoft.com/office/drawing/2014/main" id="{1F196FCF-777C-4746-AFAA-ECE173A0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Date Placeholder 12">
            <a:extLst>
              <a:ext uri="{FF2B5EF4-FFF2-40B4-BE49-F238E27FC236}">
                <a16:creationId xmlns:a16="http://schemas.microsoft.com/office/drawing/2014/main" id="{71EA376C-2DC1-4B5D-9628-4A223AA3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2" name="Slide Number Placeholder 15">
            <a:extLst>
              <a:ext uri="{FF2B5EF4-FFF2-40B4-BE49-F238E27FC236}">
                <a16:creationId xmlns:a16="http://schemas.microsoft.com/office/drawing/2014/main" id="{CCEC0CD5-B86D-4E13-B3A9-9D3B0CB1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6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E07EFA-7299-44A6-85FB-04EC9B553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3A4CB2-29F8-49C3-8735-106975893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803214"/>
            <a:ext cx="6240379" cy="32528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2574195-3DF9-438B-B8AC-0F202935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32" y="2025650"/>
            <a:ext cx="5058209" cy="235573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7FAF158-BFC1-43C2-A23B-B93DEFAE3A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925" y="0"/>
            <a:ext cx="5408613" cy="685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1025F5-5E2A-47DC-9E1F-F31EE762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857" y="4381382"/>
            <a:ext cx="5058209" cy="395405"/>
          </a:xfrm>
        </p:spPr>
        <p:txBody>
          <a:bodyPr anchor="t"/>
          <a:lstStyle>
            <a:lvl1pPr>
              <a:defRPr b="0" cap="all" spc="6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9F00502A-31A8-40B1-8042-91BBF646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1F0D82E2-6CDC-41FA-9FBD-29B169615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85DE54ED-1D6A-4185-BC18-EB63BF4B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90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FC1626-6E5A-4321-B003-2ECADA2C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55D66E-614C-4554-AD07-DBF50786C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C25CFF-3341-490E-864B-9EE585E7D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Footer Placeholder 14">
            <a:extLst>
              <a:ext uri="{FF2B5EF4-FFF2-40B4-BE49-F238E27FC236}">
                <a16:creationId xmlns:a16="http://schemas.microsoft.com/office/drawing/2014/main" id="{1A47F1BE-C6F0-4B08-A876-3ACB9A16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B34F470-EFAB-4873-9AF2-800F8317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4" name="Slide Number Placeholder 15">
            <a:extLst>
              <a:ext uri="{FF2B5EF4-FFF2-40B4-BE49-F238E27FC236}">
                <a16:creationId xmlns:a16="http://schemas.microsoft.com/office/drawing/2014/main" id="{FCAA1492-8926-496A-9DE4-45E13BA7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8288-2CF3-456E-8691-5772D99F82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8236" y="1887311"/>
            <a:ext cx="11395528" cy="4343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add content</a:t>
            </a:r>
          </a:p>
        </p:txBody>
      </p:sp>
    </p:spTree>
    <p:extLst>
      <p:ext uri="{BB962C8B-B14F-4D97-AF65-F5344CB8AC3E}">
        <p14:creationId xmlns:p14="http://schemas.microsoft.com/office/powerpoint/2010/main" val="398978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1D1103D-8943-46F2-B18E-36FF38CA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02D366-4C48-4324-8771-8F9E7BEC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39FB3E-2A6A-4BE8-9D79-47B91471C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E3BBCB1-5D3D-4802-A48D-5D6A7BA5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2" name="Date Placeholder 12">
            <a:extLst>
              <a:ext uri="{FF2B5EF4-FFF2-40B4-BE49-F238E27FC236}">
                <a16:creationId xmlns:a16="http://schemas.microsoft.com/office/drawing/2014/main" id="{AE90937E-33CA-4432-A147-746EBB9E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232323">
                    <a:lumMod val="90000"/>
                    <a:lumOff val="10000"/>
                  </a:srgbClr>
                </a:solidFill>
              </a:rPr>
              <a:t>20XX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CECD9BDC-A2A2-40A0-8DAD-4C56EBE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3704-0282-421F-BA62-C1A7E0B072E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619250"/>
            <a:ext cx="10515600" cy="48482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65257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79F0E-E6F3-4029-A461-CBE56588470B}"/>
              </a:ext>
            </a:extLst>
          </p:cNvPr>
          <p:cNvSpPr/>
          <p:nvPr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D58A2-1B1F-4DF4-936E-885ECC73E6F0}"/>
              </a:ext>
            </a:extLst>
          </p:cNvPr>
          <p:cNvSpPr/>
          <p:nvPr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9B9AA-BDD3-49A4-84E0-99DC3EF10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1D57-5959-4202-BB86-AFBA794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639615"/>
            <a:ext cx="10904435" cy="4537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0E3D2-19DD-4BA8-81DE-A095DB31E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5738" y="6356350"/>
            <a:ext cx="3033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2D90-3DF7-4BB4-808C-F89E35410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9413" y="6356350"/>
            <a:ext cx="6291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76974-1464-4D58-B215-633005776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7939" y="6356350"/>
            <a:ext cx="84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  <p:sldLayoutId id="2147483722" r:id="rId13"/>
  </p:sldLayoutIdLst>
  <p:hf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spc="150" baseline="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500"/>
        </a:spcBef>
        <a:buClr>
          <a:schemeClr val="accent2"/>
        </a:buClr>
        <a:buFontTx/>
        <a:buNone/>
        <a:defRPr sz="1500" b="1" kern="1200" spc="15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500" kern="1200" spc="15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accent5">
                <a:lumMod val="20000"/>
                <a:lumOff val="80000"/>
              </a:schemeClr>
            </a:gs>
            <a:gs pos="83000">
              <a:srgbClr val="002060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2DFE6010-0FC2-4302-8ABC-58026AC3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806" y="1328057"/>
            <a:ext cx="6122544" cy="2294715"/>
          </a:xfrm>
        </p:spPr>
        <p:txBody>
          <a:bodyPr anchor="t" anchorCtr="0">
            <a:normAutofit/>
          </a:bodyPr>
          <a:lstStyle/>
          <a:p>
            <a:r>
              <a:rPr lang="en-US" sz="2000" dirty="0">
                <a:latin typeface="Corbel Light" panose="020B0303020204020204" pitchFamily="34" charset="0"/>
              </a:rPr>
              <a:t>LAKE COUNTY REGIONAL HOUSING TRUST FUND</a:t>
            </a:r>
            <a:br>
              <a:rPr lang="en-US" sz="2400" dirty="0">
                <a:latin typeface="Corbel Light" panose="020B0303020204020204" pitchFamily="34" charset="0"/>
              </a:rPr>
            </a:br>
            <a:br>
              <a:rPr lang="en-US" sz="1800" dirty="0">
                <a:latin typeface="Corbel Light" panose="020B0303020204020204" pitchFamily="34" charset="0"/>
              </a:rPr>
            </a:br>
            <a:r>
              <a:rPr lang="en-US" sz="4400" dirty="0">
                <a:solidFill>
                  <a:schemeClr val="accent1"/>
                </a:solidFill>
                <a:latin typeface="Corbel" panose="020B0503020204020204" pitchFamily="34" charset="0"/>
              </a:rPr>
              <a:t>Homeownership Opportunity Program</a:t>
            </a:r>
          </a:p>
        </p:txBody>
      </p:sp>
      <p:pic>
        <p:nvPicPr>
          <p:cNvPr id="13" name="Picture Placeholder 12" descr="Diagram, engineering drawing, blueprints">
            <a:extLst>
              <a:ext uri="{FF2B5EF4-FFF2-40B4-BE49-F238E27FC236}">
                <a16:creationId xmlns:a16="http://schemas.microsoft.com/office/drawing/2014/main" id="{79D0C4D2-EC8C-4F0F-AACB-309E76F420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/>
        </p:blipFill>
        <p:spPr>
          <a:xfrm>
            <a:off x="2969333" y="673002"/>
            <a:ext cx="2323005" cy="269941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B71D9795-9EFD-4748-87B7-4471EFF00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7300" y="4526927"/>
            <a:ext cx="4080150" cy="748384"/>
          </a:xfrm>
        </p:spPr>
        <p:txBody>
          <a:bodyPr anchor="ctr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2200" b="1" kern="0" cap="none" spc="0" dirty="0">
                <a:latin typeface="Corbel Light" panose="020B0303020204020204" pitchFamily="34" charset="0"/>
              </a:rPr>
              <a:t>Lisa Judd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2200" b="1" kern="0" cap="none" spc="0" dirty="0">
                <a:latin typeface="Corbel Light" panose="020B0303020204020204" pitchFamily="34" charset="0"/>
              </a:rPr>
              <a:t>LCRHTF Administrator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7717863-A0DD-93BA-8430-9B6D12DB2C1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/>
          <a:srcRect t="33186" b="33186"/>
          <a:stretch/>
        </p:blipFill>
        <p:spPr>
          <a:xfrm>
            <a:off x="477450" y="3622773"/>
            <a:ext cx="4814888" cy="2562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1E85A4-87DD-AE67-F57A-EC9F4BB423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615" r="9237"/>
          <a:stretch>
            <a:fillRect/>
          </a:stretch>
        </p:blipFill>
        <p:spPr>
          <a:xfrm flipH="1">
            <a:off x="477450" y="673002"/>
            <a:ext cx="2333890" cy="2699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8D71F6-F482-91B4-A09F-299881BDD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4487" y="5254716"/>
            <a:ext cx="4267570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52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0F52AE-26FB-3C17-F0E3-5FD68B3A15D3}"/>
              </a:ext>
            </a:extLst>
          </p:cNvPr>
          <p:cNvSpPr/>
          <p:nvPr/>
        </p:nvSpPr>
        <p:spPr>
          <a:xfrm>
            <a:off x="0" y="0"/>
            <a:ext cx="6783387" cy="712269"/>
          </a:xfrm>
          <a:prstGeom prst="rect">
            <a:avLst/>
          </a:prstGeom>
          <a:solidFill>
            <a:srgbClr val="F0CC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95F851-5D16-99DA-167A-5ED1799D61F7}"/>
              </a:ext>
            </a:extLst>
          </p:cNvPr>
          <p:cNvSpPr/>
          <p:nvPr/>
        </p:nvSpPr>
        <p:spPr>
          <a:xfrm>
            <a:off x="0" y="6145731"/>
            <a:ext cx="6783387" cy="712269"/>
          </a:xfrm>
          <a:prstGeom prst="rect">
            <a:avLst/>
          </a:prstGeom>
          <a:solidFill>
            <a:srgbClr val="F0CC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Placeholder 12" descr="A picture containing plant, outdoor, building, porch">
            <a:extLst>
              <a:ext uri="{FF2B5EF4-FFF2-40B4-BE49-F238E27FC236}">
                <a16:creationId xmlns:a16="http://schemas.microsoft.com/office/drawing/2014/main" id="{86F7F005-78AF-492A-BE55-8A5610E588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4413" y="0"/>
            <a:ext cx="6094412" cy="6854825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71D6587-8AF5-448C-83D4-C2E108C24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507" y="509047"/>
            <a:ext cx="5824906" cy="5071138"/>
          </a:xfrm>
          <a:solidFill>
            <a:srgbClr val="002060"/>
          </a:solidFill>
        </p:spPr>
        <p:txBody>
          <a:bodyPr anchor="t" anchorCtr="0"/>
          <a:lstStyle/>
          <a:p>
            <a:pPr marL="571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600" dirty="0">
                <a:latin typeface="Corbel" panose="020B0503020204020204" pitchFamily="34" charset="0"/>
              </a:rPr>
              <a:t>Our Purpose</a:t>
            </a:r>
            <a:br>
              <a:rPr lang="en-US" sz="3600" dirty="0">
                <a:latin typeface="Corbel" panose="020B0503020204020204" pitchFamily="34" charset="0"/>
              </a:rPr>
            </a:br>
            <a:br>
              <a:rPr lang="en-US" sz="2800" dirty="0">
                <a:latin typeface="Corbel" panose="020B0503020204020204" pitchFamily="34" charset="0"/>
              </a:rPr>
            </a:br>
            <a:r>
              <a:rPr lang="en-US" sz="22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 panose="020B0503020204020204" pitchFamily="34" charset="0"/>
              </a:rPr>
              <a:t>To promote thriving, sustainable communities in Lake County, CA including the incorporated Cities by providing flexible financing for the development and preservation of housing that meets a range of income levels and fosters environmental responsibility, economic growth, and a high qualify of life for all residents while preserving the rural characteristics of Lake County. </a:t>
            </a:r>
            <a:endParaRPr lang="en-US" sz="2200" dirty="0">
              <a:latin typeface="Corbel" panose="020B0503020204020204" pitchFamily="34" charset="0"/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A33D22B-0709-4581-B1B7-765D39675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9507" y="5842278"/>
            <a:ext cx="5824906" cy="750454"/>
          </a:xfrm>
          <a:solidFill>
            <a:srgbClr val="002060"/>
          </a:solidFill>
        </p:spPr>
        <p:txBody>
          <a:bodyPr anchor="ctr" anchorCtr="0"/>
          <a:lstStyle/>
          <a:p>
            <a:pPr marL="571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Lake County regional </a:t>
            </a:r>
          </a:p>
          <a:p>
            <a:pPr marL="571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housing Trust fund</a:t>
            </a:r>
            <a:endParaRPr lang="en-US" sz="1400" dirty="0">
              <a:solidFill>
                <a:schemeClr val="accent4">
                  <a:lumMod val="60000"/>
                  <a:lumOff val="40000"/>
                </a:schemeClr>
              </a:solidFill>
              <a:latin typeface="Corbel Light" panose="020B03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297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F0002-EB61-14D9-84B8-91C510420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8B1E98-2874-0BAC-D72C-622FC18A6ADF}"/>
              </a:ext>
            </a:extLst>
          </p:cNvPr>
          <p:cNvSpPr/>
          <p:nvPr/>
        </p:nvSpPr>
        <p:spPr>
          <a:xfrm>
            <a:off x="5408613" y="0"/>
            <a:ext cx="6783387" cy="712269"/>
          </a:xfrm>
          <a:prstGeom prst="rect">
            <a:avLst/>
          </a:prstGeom>
          <a:solidFill>
            <a:srgbClr val="F0CC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5C4B702-3F52-D48E-4042-AE06E9F8E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8615" y="365760"/>
            <a:ext cx="6363082" cy="5322771"/>
          </a:xfrm>
          <a:solidFill>
            <a:srgbClr val="002060"/>
          </a:solidFill>
        </p:spPr>
        <p:txBody>
          <a:bodyPr anchor="t" anchorCtr="0"/>
          <a:lstStyle/>
          <a:p>
            <a:pPr marL="5715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latin typeface="Corbel" panose="020B0503020204020204" pitchFamily="34" charset="0"/>
              </a:rPr>
              <a:t>The Basics</a:t>
            </a:r>
            <a:br>
              <a:rPr lang="en-US" sz="1800" dirty="0">
                <a:latin typeface="Corbel" panose="020B0503020204020204" pitchFamily="34" charset="0"/>
              </a:rPr>
            </a:br>
            <a:br>
              <a:rPr lang="en-US" sz="1800" dirty="0">
                <a:latin typeface="Corbel" panose="020B0503020204020204" pitchFamily="34" charset="0"/>
              </a:rPr>
            </a:br>
            <a:r>
              <a:rPr lang="en-US" sz="22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 panose="020B0503020204020204" pitchFamily="34" charset="0"/>
              </a:rPr>
              <a:t>Shared equity homeownership is a self-sustaining model that takes a one-time public investment to make a home affordable for a lower-income family and then restricts the home’s sale price each time it is sold to keep it affordable for subsequent low-income families who purchase the home. </a:t>
            </a:r>
            <a:br>
              <a:rPr 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 panose="020B0503020204020204" pitchFamily="34" charset="0"/>
              </a:rPr>
            </a:br>
            <a:br>
              <a:rPr 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 panose="020B0503020204020204" pitchFamily="34" charset="0"/>
              </a:rPr>
            </a:br>
            <a:r>
              <a:rPr lang="en-US" sz="22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" panose="020B0503020204020204" pitchFamily="34" charset="0"/>
              </a:rPr>
              <a:t>The model balances wealth building for families who would otherwise be unable to afford owning a home with preserving the community’s investment.</a:t>
            </a:r>
            <a:endParaRPr lang="en-US" sz="2200" dirty="0"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307823-A27F-C8FB-073A-5AD029661ED9}"/>
              </a:ext>
            </a:extLst>
          </p:cNvPr>
          <p:cNvSpPr/>
          <p:nvPr/>
        </p:nvSpPr>
        <p:spPr>
          <a:xfrm>
            <a:off x="5408613" y="6145730"/>
            <a:ext cx="6783387" cy="712270"/>
          </a:xfrm>
          <a:prstGeom prst="rect">
            <a:avLst/>
          </a:prstGeom>
          <a:solidFill>
            <a:srgbClr val="F0CC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8D399164-D398-872F-3DE7-48DC42A1A9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8613" y="5905413"/>
            <a:ext cx="6363082" cy="750454"/>
          </a:xfrm>
          <a:solidFill>
            <a:srgbClr val="002060"/>
          </a:solidFill>
        </p:spPr>
        <p:txBody>
          <a:bodyPr anchor="ctr" anchorCtr="0"/>
          <a:lstStyle/>
          <a:p>
            <a:pPr marL="57150" algn="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Lake County regional </a:t>
            </a:r>
          </a:p>
          <a:p>
            <a:pPr marL="57150" algn="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housing Trust fund</a:t>
            </a:r>
            <a:endParaRPr lang="en-US" sz="1400" dirty="0">
              <a:solidFill>
                <a:schemeClr val="accent4">
                  <a:lumMod val="60000"/>
                  <a:lumOff val="40000"/>
                </a:schemeClr>
              </a:solidFill>
              <a:latin typeface="Corbel Light" panose="020B0303020204020204" pitchFamily="34" charset="0"/>
            </a:endParaRPr>
          </a:p>
        </p:txBody>
      </p:sp>
      <p:pic>
        <p:nvPicPr>
          <p:cNvPr id="4" name="Picture Placeholder 6">
            <a:extLst>
              <a:ext uri="{FF2B5EF4-FFF2-40B4-BE49-F238E27FC236}">
                <a16:creationId xmlns:a16="http://schemas.microsoft.com/office/drawing/2014/main" id="{EC533F32-0EEE-D5AC-7315-2E78709B4A2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3711" r="23711"/>
          <a:stretch/>
        </p:blipFill>
        <p:spPr>
          <a:xfrm>
            <a:off x="0" y="0"/>
            <a:ext cx="5408613" cy="6858000"/>
          </a:xfrm>
        </p:spPr>
      </p:pic>
    </p:spTree>
    <p:extLst>
      <p:ext uri="{BB962C8B-B14F-4D97-AF65-F5344CB8AC3E}">
        <p14:creationId xmlns:p14="http://schemas.microsoft.com/office/powerpoint/2010/main" val="328854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FFC1F-47C3-FB66-EA1A-33C874A0F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1EABE3A5-1117-E111-EC3E-B93F5B979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038" y="406400"/>
            <a:ext cx="6233962" cy="785091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The HAIP Connection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70F0921-D7F8-EE9E-7DA0-DC6EEFA4C4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011" y="1799924"/>
            <a:ext cx="6071488" cy="34650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100" dirty="0">
                <a:latin typeface="Corbel Light" panose="020B0303020204020204" pitchFamily="34" charset="0"/>
              </a:rPr>
              <a:t>There is widespread strong support for encouraging infill development.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100" dirty="0">
                <a:latin typeface="Corbel Light" panose="020B0303020204020204" pitchFamily="34" charset="0"/>
              </a:rPr>
              <a:t>When we asked the community who Lake County should focus on providing housing for – the most frequently selected groups were people who work in Lake County  at 52%.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100" dirty="0">
                <a:latin typeface="Corbel Light" panose="020B0303020204020204" pitchFamily="34" charset="0"/>
              </a:rPr>
              <a:t>Single family homes were one of the most needed housing types with single-family detached homes on small lots making up 47.1%. 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B0013BBD-2683-6DBC-6B8A-4BC870F9FE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627" b="3627"/>
          <a:stretch>
            <a:fillRect/>
          </a:stretch>
        </p:blipFill>
        <p:spPr>
          <a:xfrm>
            <a:off x="639763" y="412750"/>
            <a:ext cx="4814887" cy="5781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008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6">
            <a:extLst>
              <a:ext uri="{FF2B5EF4-FFF2-40B4-BE49-F238E27FC236}">
                <a16:creationId xmlns:a16="http://schemas.microsoft.com/office/drawing/2014/main" id="{135EF51B-3158-E317-C3B1-56D7A402B90C}"/>
              </a:ext>
            </a:extLst>
          </p:cNvPr>
          <p:cNvSpPr txBox="1">
            <a:spLocks/>
          </p:cNvSpPr>
          <p:nvPr/>
        </p:nvSpPr>
        <p:spPr>
          <a:xfrm>
            <a:off x="0" y="406400"/>
            <a:ext cx="6096000" cy="785091"/>
          </a:xfrm>
          <a:prstGeom prst="rect">
            <a:avLst/>
          </a:prstGeom>
          <a:solidFill>
            <a:srgbClr val="002060"/>
          </a:solidFill>
        </p:spPr>
        <p:txBody>
          <a:bodyPr vert="horz" lIns="109728" tIns="109728" rIns="109728" bIns="91440" rtlCol="0"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/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The HAIP Connection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AC9B283-966E-25D1-C6C9-5452FC8E16FF}"/>
              </a:ext>
            </a:extLst>
          </p:cNvPr>
          <p:cNvGrpSpPr/>
          <p:nvPr/>
        </p:nvGrpSpPr>
        <p:grpSpPr>
          <a:xfrm>
            <a:off x="0" y="1549669"/>
            <a:ext cx="12192000" cy="2011704"/>
            <a:chOff x="0" y="1607419"/>
            <a:chExt cx="12192000" cy="201170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063A1EB-C5A5-290E-5FE9-6E0F5E19FD7A}"/>
                </a:ext>
              </a:extLst>
            </p:cNvPr>
            <p:cNvSpPr/>
            <p:nvPr/>
          </p:nvSpPr>
          <p:spPr>
            <a:xfrm>
              <a:off x="0" y="1607419"/>
              <a:ext cx="12192000" cy="201170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0E08CBC-ECA9-7A8E-9C48-8EFC09CF979F}"/>
                </a:ext>
              </a:extLst>
            </p:cNvPr>
            <p:cNvGrpSpPr/>
            <p:nvPr/>
          </p:nvGrpSpPr>
          <p:grpSpPr>
            <a:xfrm>
              <a:off x="500062" y="1808888"/>
              <a:ext cx="11101388" cy="1364754"/>
              <a:chOff x="500062" y="1327626"/>
              <a:chExt cx="11101388" cy="136475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A715572-DC97-622D-AEFE-641F7D2023B6}"/>
                  </a:ext>
                </a:extLst>
              </p:cNvPr>
              <p:cNvSpPr txBox="1"/>
              <p:nvPr/>
            </p:nvSpPr>
            <p:spPr>
              <a:xfrm>
                <a:off x="1749990" y="2287614"/>
                <a:ext cx="1447800" cy="369332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orbel" panose="020B0503020204020204" pitchFamily="34" charset="0"/>
                  </a:rPr>
                  <a:t>Strategy 5</a:t>
                </a:r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82CC2297-6803-1C31-A3AD-DC0A1A88C476}"/>
                  </a:ext>
                </a:extLst>
              </p:cNvPr>
              <p:cNvGrpSpPr/>
              <p:nvPr/>
            </p:nvGrpSpPr>
            <p:grpSpPr>
              <a:xfrm>
                <a:off x="500062" y="1327626"/>
                <a:ext cx="1171575" cy="942109"/>
                <a:chOff x="500062" y="1327626"/>
                <a:chExt cx="1171575" cy="942109"/>
              </a:xfrm>
            </p:grpSpPr>
            <p:sp>
              <p:nvSpPr>
                <p:cNvPr id="8" name="Flowchart: Connector 7">
                  <a:extLst>
                    <a:ext uri="{FF2B5EF4-FFF2-40B4-BE49-F238E27FC236}">
                      <a16:creationId xmlns:a16="http://schemas.microsoft.com/office/drawing/2014/main" id="{FCF15A55-2052-386E-E5EC-109C89F52FAA}"/>
                    </a:ext>
                  </a:extLst>
                </p:cNvPr>
                <p:cNvSpPr/>
                <p:nvPr/>
              </p:nvSpPr>
              <p:spPr>
                <a:xfrm>
                  <a:off x="590550" y="1327626"/>
                  <a:ext cx="990600" cy="942109"/>
                </a:xfrm>
                <a:prstGeom prst="flowChartConnector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A3C52C7-C3C7-5213-AB2B-CD880661BFE6}"/>
                    </a:ext>
                  </a:extLst>
                </p:cNvPr>
                <p:cNvSpPr txBox="1"/>
                <p:nvPr/>
              </p:nvSpPr>
              <p:spPr>
                <a:xfrm>
                  <a:off x="500062" y="1539885"/>
                  <a:ext cx="1171575" cy="626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2400" b="1" dirty="0">
                      <a:latin typeface="Corbel" panose="020B0503020204020204" pitchFamily="34" charset="0"/>
                    </a:rPr>
                    <a:t>GOAL 1</a:t>
                  </a:r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DB9B5EA-210A-A3AC-0D57-75FFEFEFB9EC}"/>
                  </a:ext>
                </a:extLst>
              </p:cNvPr>
              <p:cNvSpPr txBox="1"/>
              <p:nvPr/>
            </p:nvSpPr>
            <p:spPr>
              <a:xfrm>
                <a:off x="1671638" y="1523639"/>
                <a:ext cx="99298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400" dirty="0">
                    <a:latin typeface="Corbel" panose="020B0503020204020204" pitchFamily="34" charset="0"/>
                  </a:rPr>
                  <a:t>Create housing for all economic levels and build a variety of housing types. 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5DA24A2-8F1B-821A-1E98-F9DFF3304BAA}"/>
                  </a:ext>
                </a:extLst>
              </p:cNvPr>
              <p:cNvSpPr txBox="1"/>
              <p:nvPr/>
            </p:nvSpPr>
            <p:spPr>
              <a:xfrm>
                <a:off x="3320718" y="2261493"/>
                <a:ext cx="771805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200" b="1" dirty="0">
                    <a:latin typeface="Corbel Light" panose="020B0303020204020204" pitchFamily="34" charset="0"/>
                  </a:rPr>
                  <a:t>Create housing to serve Lake County’s workforce. </a:t>
                </a: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E7E344-3359-53A5-CF28-B31A61B41596}"/>
              </a:ext>
            </a:extLst>
          </p:cNvPr>
          <p:cNvGrpSpPr/>
          <p:nvPr/>
        </p:nvGrpSpPr>
        <p:grpSpPr>
          <a:xfrm>
            <a:off x="0" y="3897619"/>
            <a:ext cx="12192000" cy="2602306"/>
            <a:chOff x="0" y="3974619"/>
            <a:chExt cx="12192000" cy="2602306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A6F86DD-538F-07F2-6CAC-65693BBCF2DC}"/>
                </a:ext>
              </a:extLst>
            </p:cNvPr>
            <p:cNvSpPr/>
            <p:nvPr/>
          </p:nvSpPr>
          <p:spPr>
            <a:xfrm>
              <a:off x="0" y="3974619"/>
              <a:ext cx="12192000" cy="260230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1BCC4FD-CAE4-43D9-1C2D-0E84F91226C5}"/>
                </a:ext>
              </a:extLst>
            </p:cNvPr>
            <p:cNvGrpSpPr/>
            <p:nvPr/>
          </p:nvGrpSpPr>
          <p:grpSpPr>
            <a:xfrm>
              <a:off x="500062" y="4170854"/>
              <a:ext cx="10876998" cy="2338496"/>
              <a:chOff x="500062" y="3630707"/>
              <a:chExt cx="10876998" cy="233849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5CBB73-875E-BDA3-2291-1E2ACDB0B8D1}"/>
                  </a:ext>
                </a:extLst>
              </p:cNvPr>
              <p:cNvSpPr txBox="1"/>
              <p:nvPr/>
            </p:nvSpPr>
            <p:spPr>
              <a:xfrm>
                <a:off x="1749990" y="4613488"/>
                <a:ext cx="1447800" cy="369332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orbel" panose="020B0503020204020204" pitchFamily="34" charset="0"/>
                  </a:rPr>
                  <a:t>Strategy 2.1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CEF5B9D-EAC0-FF3E-0DBD-5B377DA85CE1}"/>
                  </a:ext>
                </a:extLst>
              </p:cNvPr>
              <p:cNvSpPr txBox="1"/>
              <p:nvPr/>
            </p:nvSpPr>
            <p:spPr>
              <a:xfrm>
                <a:off x="1749990" y="5365500"/>
                <a:ext cx="1447800" cy="369332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orbel" panose="020B0503020204020204" pitchFamily="34" charset="0"/>
                  </a:rPr>
                  <a:t>Strategy 2.2</a:t>
                </a: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2C6DA0A-9CF6-E673-CEE7-1A767A92614C}"/>
                  </a:ext>
                </a:extLst>
              </p:cNvPr>
              <p:cNvGrpSpPr/>
              <p:nvPr/>
            </p:nvGrpSpPr>
            <p:grpSpPr>
              <a:xfrm>
                <a:off x="500062" y="3630707"/>
                <a:ext cx="1171575" cy="942109"/>
                <a:chOff x="309563" y="3926320"/>
                <a:chExt cx="1171575" cy="942109"/>
              </a:xfrm>
            </p:grpSpPr>
            <p:sp>
              <p:nvSpPr>
                <p:cNvPr id="14" name="Flowchart: Connector 13">
                  <a:extLst>
                    <a:ext uri="{FF2B5EF4-FFF2-40B4-BE49-F238E27FC236}">
                      <a16:creationId xmlns:a16="http://schemas.microsoft.com/office/drawing/2014/main" id="{1B13FF7E-686C-2283-E431-EC2B28D22F18}"/>
                    </a:ext>
                  </a:extLst>
                </p:cNvPr>
                <p:cNvSpPr/>
                <p:nvPr/>
              </p:nvSpPr>
              <p:spPr>
                <a:xfrm>
                  <a:off x="400050" y="3926320"/>
                  <a:ext cx="990600" cy="942109"/>
                </a:xfrm>
                <a:prstGeom prst="flowChartConnector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775BA09-ABA0-745A-13CB-529DB017C0D8}"/>
                    </a:ext>
                  </a:extLst>
                </p:cNvPr>
                <p:cNvSpPr txBox="1"/>
                <p:nvPr/>
              </p:nvSpPr>
              <p:spPr>
                <a:xfrm>
                  <a:off x="309563" y="4185473"/>
                  <a:ext cx="1171575" cy="626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2400" b="1" dirty="0">
                      <a:latin typeface="Corbel" panose="020B0503020204020204" pitchFamily="34" charset="0"/>
                    </a:rPr>
                    <a:t>GOAL 2</a:t>
                  </a:r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A7C12C1-6D43-C899-9AEA-ECE53E634E2F}"/>
                  </a:ext>
                </a:extLst>
              </p:cNvPr>
              <p:cNvSpPr txBox="1"/>
              <p:nvPr/>
            </p:nvSpPr>
            <p:spPr>
              <a:xfrm>
                <a:off x="1671636" y="3883857"/>
                <a:ext cx="963701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400" dirty="0">
                    <a:latin typeface="Corbel" panose="020B0503020204020204" pitchFamily="34" charset="0"/>
                  </a:rPr>
                  <a:t>Encourage and facilitate Infill Development Strategy.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DDECE5A-BC4B-8E92-A77B-DE2D5059058A}"/>
                  </a:ext>
                </a:extLst>
              </p:cNvPr>
              <p:cNvSpPr txBox="1"/>
              <p:nvPr/>
            </p:nvSpPr>
            <p:spPr>
              <a:xfrm>
                <a:off x="3320718" y="4595814"/>
                <a:ext cx="805634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200" b="1" dirty="0">
                    <a:latin typeface="Corbel Light" panose="020B0303020204020204" pitchFamily="34" charset="0"/>
                  </a:rPr>
                  <a:t>Focus the siting and design on infill in fire-safe areas.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BDC681C-C74A-6F6A-EAC1-B6F35FEFAC7C}"/>
                  </a:ext>
                </a:extLst>
              </p:cNvPr>
              <p:cNvSpPr txBox="1"/>
              <p:nvPr/>
            </p:nvSpPr>
            <p:spPr>
              <a:xfrm>
                <a:off x="3320718" y="5267472"/>
                <a:ext cx="8056342" cy="701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200" b="1" dirty="0">
                    <a:latin typeface="Corbel Light" panose="020B0303020204020204" pitchFamily="34" charset="0"/>
                  </a:rPr>
                  <a:t>Build homes in areas with access to infrastructure, resources, and transportation networks that are walkable and bikeable.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585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Drawing board with plans">
            <a:extLst>
              <a:ext uri="{FF2B5EF4-FFF2-40B4-BE49-F238E27FC236}">
                <a16:creationId xmlns:a16="http://schemas.microsoft.com/office/drawing/2014/main" id="{57347C71-A025-4239-BE2E-2992DCF014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36"/>
          <a:stretch>
            <a:fillRect/>
          </a:stretch>
        </p:blipFill>
        <p:spPr>
          <a:xfrm>
            <a:off x="3519262" y="1303476"/>
            <a:ext cx="3000249" cy="29453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Title 64">
            <a:extLst>
              <a:ext uri="{FF2B5EF4-FFF2-40B4-BE49-F238E27FC236}">
                <a16:creationId xmlns:a16="http://schemas.microsoft.com/office/drawing/2014/main" id="{A02D195B-D3D3-425B-A077-63F32D782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164" y="279133"/>
            <a:ext cx="7777824" cy="1268406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en-US" sz="3600" dirty="0">
                <a:solidFill>
                  <a:srgbClr val="002060"/>
                </a:solidFill>
                <a:latin typeface="Corbel" panose="020B0503020204020204" pitchFamily="34" charset="0"/>
              </a:rPr>
              <a:t>Homeownership Opportunity Program Design </a:t>
            </a:r>
          </a:p>
        </p:txBody>
      </p:sp>
      <p:pic>
        <p:nvPicPr>
          <p:cNvPr id="26" name="Picture Placeholder 25" descr="A building under construction">
            <a:extLst>
              <a:ext uri="{FF2B5EF4-FFF2-40B4-BE49-F238E27FC236}">
                <a16:creationId xmlns:a16="http://schemas.microsoft.com/office/drawing/2014/main" id="{2F81D125-F17E-48A1-A821-5FC214F1BF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392" y="971426"/>
            <a:ext cx="2583882" cy="29159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0AAD166-824C-4987-89B1-0277823B5C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9095" r="8421" b="8252"/>
          <a:stretch>
            <a:fillRect/>
          </a:stretch>
        </p:blipFill>
        <p:spPr>
          <a:xfrm>
            <a:off x="280458" y="3857602"/>
            <a:ext cx="4765915" cy="23870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EA2EEAC-45AF-4B25-A661-594C6F81A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848049"/>
            <a:ext cx="6014987" cy="3647974"/>
          </a:xfrm>
          <a:solidFill>
            <a:schemeClr val="accent4">
              <a:lumMod val="60000"/>
              <a:lumOff val="40000"/>
            </a:schemeClr>
          </a:solidFill>
        </p:spPr>
        <p:txBody>
          <a:bodyPr anchor="ctr" anchorCtr="0">
            <a:noAutofit/>
          </a:bodyPr>
          <a:lstStyle/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Where? 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	  Lakeport </a:t>
            </a:r>
          </a:p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How many? 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	  10 new homes</a:t>
            </a:r>
          </a:p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Type? 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		  Manufactured homes</a:t>
            </a:r>
          </a:p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Who?	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	  Up to 80% AMI </a:t>
            </a:r>
          </a:p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Subsidy?	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  $125,000.00 per unit</a:t>
            </a:r>
          </a:p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Restrictions?	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  Yes- Deed restricted</a:t>
            </a:r>
          </a:p>
          <a:p>
            <a:pPr marL="5715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i="1" dirty="0">
                <a:solidFill>
                  <a:srgbClr val="002060"/>
                </a:solidFill>
                <a:latin typeface="Corbel Light" panose="020B0303020204020204" pitchFamily="34" charset="0"/>
              </a:rPr>
              <a:t>Affordability period?</a:t>
            </a:r>
            <a:r>
              <a:rPr lang="en-US" sz="2200" dirty="0">
                <a:solidFill>
                  <a:srgbClr val="002060"/>
                </a:solidFill>
                <a:latin typeface="Corbel Light" panose="020B0303020204020204" pitchFamily="34" charset="0"/>
              </a:rPr>
              <a:t>	  30 years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442032-3D16-2BEF-7F83-9BAD868F5D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443" r="17389"/>
          <a:stretch>
            <a:fillRect/>
          </a:stretch>
        </p:blipFill>
        <p:spPr>
          <a:xfrm>
            <a:off x="9394257" y="5889942"/>
            <a:ext cx="2760446" cy="75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51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3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18C5606-8E3D-48B1-A5B2-3FACEBED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333" y="1539055"/>
            <a:ext cx="6784987" cy="4178348"/>
          </a:xfr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anchor="ctr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en-US" sz="2200" dirty="0">
                <a:latin typeface="Corbel Light" panose="020B0303020204020204" pitchFamily="34" charset="0"/>
              </a:rPr>
              <a:t>The owner must use the residence as their primary residence.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en-US" sz="2200" dirty="0">
                <a:latin typeface="Corbel Light" panose="020B0303020204020204" pitchFamily="34" charset="0"/>
              </a:rPr>
              <a:t>The owner agrees to resell the property to an income-eligible buyer at below market-rate, formula determined price.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en-US" sz="2200" dirty="0">
                <a:latin typeface="Corbel Light" panose="020B0303020204020204" pitchFamily="34" charset="0"/>
              </a:rPr>
              <a:t>The covenant can also grant a first purchase right  to a nonprofit or public agency; and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AutoNum type="arabicParenR"/>
            </a:pPr>
            <a:r>
              <a:rPr lang="en-US" sz="2200" dirty="0">
                <a:latin typeface="Corbel Light" panose="020B0303020204020204" pitchFamily="34" charset="0"/>
              </a:rPr>
              <a:t>This covenant will bind the present owner and future owners of the affordable unit for a term of 30 years. 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686C77B-FC99-4040-9F8A-547A1F42B8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 lvl="0"/>
            <a:r>
              <a:rPr lang="en-US" noProof="0" dirty="0"/>
              <a:t>20XX</a:t>
            </a:r>
          </a:p>
        </p:txBody>
      </p:sp>
      <p:sp>
        <p:nvSpPr>
          <p:cNvPr id="11" name="Subtitle 9">
            <a:extLst>
              <a:ext uri="{FF2B5EF4-FFF2-40B4-BE49-F238E27FC236}">
                <a16:creationId xmlns:a16="http://schemas.microsoft.com/office/drawing/2014/main" id="{15385768-7ED3-C87F-7A79-0CEE1D9CA049}"/>
              </a:ext>
            </a:extLst>
          </p:cNvPr>
          <p:cNvSpPr txBox="1">
            <a:spLocks/>
          </p:cNvSpPr>
          <p:nvPr/>
        </p:nvSpPr>
        <p:spPr>
          <a:xfrm>
            <a:off x="347332" y="6229349"/>
            <a:ext cx="6784987" cy="52684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Tx/>
              <a:buNone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algn="l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latin typeface="Corbel Light" panose="020B0303020204020204" pitchFamily="34" charset="0"/>
              </a:rPr>
              <a:t>LAKE COUNTY REGIONAL HOUSING TRUST FUND</a:t>
            </a:r>
            <a:endParaRPr lang="en-US" sz="1400" dirty="0">
              <a:solidFill>
                <a:schemeClr val="bg1"/>
              </a:solidFill>
              <a:latin typeface="Corbel Light" panose="020B0303020204020204" pitchFamily="34" charset="0"/>
            </a:endParaRPr>
          </a:p>
        </p:txBody>
      </p:sp>
      <p:sp>
        <p:nvSpPr>
          <p:cNvPr id="12" name="Title 16">
            <a:extLst>
              <a:ext uri="{FF2B5EF4-FFF2-40B4-BE49-F238E27FC236}">
                <a16:creationId xmlns:a16="http://schemas.microsoft.com/office/drawing/2014/main" id="{1BDE6EC4-0BAD-F2E0-07CA-50A63F7D6C2C}"/>
              </a:ext>
            </a:extLst>
          </p:cNvPr>
          <p:cNvSpPr txBox="1">
            <a:spLocks/>
          </p:cNvSpPr>
          <p:nvPr/>
        </p:nvSpPr>
        <p:spPr>
          <a:xfrm>
            <a:off x="347332" y="355506"/>
            <a:ext cx="6784988" cy="78509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109728" tIns="109728" rIns="109728" bIns="91440" rtlCol="0"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/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Requirements</a:t>
            </a:r>
          </a:p>
        </p:txBody>
      </p:sp>
      <p:pic>
        <p:nvPicPr>
          <p:cNvPr id="25" name="Picture Placeholder 24" descr="Silver housekey, keyring and keychain on wood table">
            <a:extLst>
              <a:ext uri="{FF2B5EF4-FFF2-40B4-BE49-F238E27FC236}">
                <a16:creationId xmlns:a16="http://schemas.microsoft.com/office/drawing/2014/main" id="{EF5EBB47-6DA8-90C1-8CB2-C1D347C69CC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4266" b="14266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Placeholder 24" descr="Wood construction skeleton">
            <a:extLst>
              <a:ext uri="{FF2B5EF4-FFF2-40B4-BE49-F238E27FC236}">
                <a16:creationId xmlns:a16="http://schemas.microsoft.com/office/drawing/2014/main" id="{07D1AC52-BEBB-8060-6398-14A592F1FC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13" b="14213"/>
          <a:stretch/>
        </p:blipFill>
        <p:spPr>
          <a:xfrm>
            <a:off x="7535939" y="0"/>
            <a:ext cx="4657725" cy="2222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Placeholder 24" descr="Couple sitting in front of house">
            <a:extLst>
              <a:ext uri="{FF2B5EF4-FFF2-40B4-BE49-F238E27FC236}">
                <a16:creationId xmlns:a16="http://schemas.microsoft.com/office/drawing/2014/main" id="{AB9E8036-E245-AB41-C544-C04BE3FF5C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194" b="14194"/>
          <a:stretch/>
        </p:blipFill>
        <p:spPr>
          <a:xfrm>
            <a:off x="7545564" y="2319745"/>
            <a:ext cx="4657725" cy="2222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4496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ontent Placeholder 4">
            <a:extLst>
              <a:ext uri="{FF2B5EF4-FFF2-40B4-BE49-F238E27FC236}">
                <a16:creationId xmlns:a16="http://schemas.microsoft.com/office/drawing/2014/main" id="{5577545F-F8B8-4B15-A935-C7074CB5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08109548"/>
              </p:ext>
            </p:extLst>
          </p:nvPr>
        </p:nvGraphicFramePr>
        <p:xfrm>
          <a:off x="163629" y="1145403"/>
          <a:ext cx="11925701" cy="5576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6">
            <a:extLst>
              <a:ext uri="{FF2B5EF4-FFF2-40B4-BE49-F238E27FC236}">
                <a16:creationId xmlns:a16="http://schemas.microsoft.com/office/drawing/2014/main" id="{9092C1F3-87C9-BC9B-F43D-EC18D3319B9D}"/>
              </a:ext>
            </a:extLst>
          </p:cNvPr>
          <p:cNvSpPr txBox="1">
            <a:spLocks/>
          </p:cNvSpPr>
          <p:nvPr/>
        </p:nvSpPr>
        <p:spPr>
          <a:xfrm>
            <a:off x="1" y="136525"/>
            <a:ext cx="12192000" cy="78509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vert="horz" lIns="109728" tIns="109728" rIns="109728" bIns="91440" rtlCol="0" anchor="ctr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" algn="ctr"/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</a:rPr>
              <a:t>Homeownership Opportunity Program Timeline</a:t>
            </a:r>
          </a:p>
        </p:txBody>
      </p:sp>
      <p:pic>
        <p:nvPicPr>
          <p:cNvPr id="12" name="Graphic 11" descr="Renovation (House With Sparkles) with solid fill">
            <a:extLst>
              <a:ext uri="{FF2B5EF4-FFF2-40B4-BE49-F238E27FC236}">
                <a16:creationId xmlns:a16="http://schemas.microsoft.com/office/drawing/2014/main" id="{D5282445-F639-BE38-248B-B48BCCEDA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6491" y="4521200"/>
            <a:ext cx="2200275" cy="2200275"/>
          </a:xfrm>
          <a:prstGeom prst="rect">
            <a:avLst/>
          </a:prstGeom>
        </p:spPr>
      </p:pic>
      <p:pic>
        <p:nvPicPr>
          <p:cNvPr id="22" name="Graphic 21" descr="Renovation (House With Sparkles) with solid fill">
            <a:extLst>
              <a:ext uri="{FF2B5EF4-FFF2-40B4-BE49-F238E27FC236}">
                <a16:creationId xmlns:a16="http://schemas.microsoft.com/office/drawing/2014/main" id="{C50C3B43-26FC-D0CB-D89A-1F313BCFE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9638184" y="4521197"/>
            <a:ext cx="2200275" cy="2200275"/>
          </a:xfrm>
          <a:prstGeom prst="rect">
            <a:avLst/>
          </a:prstGeom>
        </p:spPr>
      </p:pic>
      <p:pic>
        <p:nvPicPr>
          <p:cNvPr id="23" name="Graphic 22" descr="Renovation (House With Sparkles) with solid fill">
            <a:extLst>
              <a:ext uri="{FF2B5EF4-FFF2-40B4-BE49-F238E27FC236}">
                <a16:creationId xmlns:a16="http://schemas.microsoft.com/office/drawing/2014/main" id="{0017625F-1684-A636-4D45-CEB86D4BEC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70" y="4521200"/>
            <a:ext cx="2200275" cy="2200275"/>
          </a:xfrm>
          <a:prstGeom prst="rect">
            <a:avLst/>
          </a:prstGeom>
        </p:spPr>
      </p:pic>
      <p:pic>
        <p:nvPicPr>
          <p:cNvPr id="25" name="Graphic 24" descr="Renovation (House With Sparkles) with solid fill">
            <a:extLst>
              <a:ext uri="{FF2B5EF4-FFF2-40B4-BE49-F238E27FC236}">
                <a16:creationId xmlns:a16="http://schemas.microsoft.com/office/drawing/2014/main" id="{9A825D2B-2E0A-F95A-4A46-30DE54BFD1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H="1">
            <a:off x="2553816" y="4521199"/>
            <a:ext cx="2200275" cy="2200275"/>
          </a:xfrm>
          <a:prstGeom prst="rect">
            <a:avLst/>
          </a:prstGeom>
        </p:spPr>
      </p:pic>
      <p:pic>
        <p:nvPicPr>
          <p:cNvPr id="26" name="Graphic 25" descr="Renovation (House With Sparkles) with solid fill">
            <a:extLst>
              <a:ext uri="{FF2B5EF4-FFF2-40B4-BE49-F238E27FC236}">
                <a16:creationId xmlns:a16="http://schemas.microsoft.com/office/drawing/2014/main" id="{29B8F55B-FB70-6FE2-85AB-2119779604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59166" y="4521198"/>
            <a:ext cx="22002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40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otGrid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628FA48-B05A-4DB8-9410-A9C9B08E9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589" y="3637128"/>
            <a:ext cx="3675061" cy="1211098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Corbel" panose="020B0503020204020204" pitchFamily="34" charset="0"/>
              </a:rPr>
              <a:t>Thank You!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1272A210-0893-431A-8A94-D650D4DBA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588" y="5341772"/>
            <a:ext cx="6465887" cy="1420978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b="1" kern="0" spc="0" dirty="0">
                <a:latin typeface="Corbel Light" panose="020B0303020204020204" pitchFamily="34" charset="0"/>
              </a:rPr>
              <a:t>LAKE COUNTY REGIONAL HOUSING TRUST FUND</a:t>
            </a:r>
            <a:endParaRPr lang="en-US" sz="1800" b="1" kern="0" spc="0" dirty="0">
              <a:latin typeface="Corbel Light" panose="020B030302020402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200" kern="0" cap="none" spc="0" dirty="0">
                <a:latin typeface="Corbel Light" panose="020B0303020204020204" pitchFamily="34" charset="0"/>
              </a:rPr>
              <a:t>County Website: </a:t>
            </a:r>
            <a:r>
              <a:rPr lang="en-US" sz="2200" kern="0" spc="0" dirty="0">
                <a:latin typeface="Corbel Light" panose="020B0303020204020204" pitchFamily="34" charset="0"/>
              </a:rPr>
              <a:t>lcrhtf@</a:t>
            </a:r>
            <a:r>
              <a:rPr lang="en-US" sz="2200" kern="0" cap="none" spc="0" dirty="0">
                <a:latin typeface="Corbel Light" panose="020B0303020204020204" pitchFamily="34" charset="0"/>
              </a:rPr>
              <a:t>lakecountyca.gov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200" kern="0" cap="none" spc="0" dirty="0">
                <a:latin typeface="Corbel Light" panose="020B0303020204020204" pitchFamily="34" charset="0"/>
              </a:rPr>
              <a:t>Website: clearlylakecountyca.com/trust-fund/</a:t>
            </a:r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DFA3F48C-2BCF-4B14-A3DE-6AD7861752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/>
        </p:blipFill>
        <p:spPr>
          <a:xfrm>
            <a:off x="763588" y="642938"/>
            <a:ext cx="2449512" cy="2476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44498E43-C8EA-43BA-9A26-3008727E1E7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6198645" y="667082"/>
            <a:ext cx="2449512" cy="2476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3278E6CB-DC68-4C8D-8DC1-D1C6DA25E75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/>
          <a:stretch/>
        </p:blipFill>
        <p:spPr>
          <a:xfrm>
            <a:off x="3497270" y="655359"/>
            <a:ext cx="2449512" cy="2476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FA31531E-464C-464F-8ED4-9CB461EA7FB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/>
          <a:stretch/>
        </p:blipFill>
        <p:spPr>
          <a:xfrm>
            <a:off x="8978301" y="643636"/>
            <a:ext cx="2449512" cy="2476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6DD449-8C42-5F9C-45ED-025ACCBFA6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921" r="17546"/>
          <a:stretch>
            <a:fillRect/>
          </a:stretch>
        </p:blipFill>
        <p:spPr>
          <a:xfrm>
            <a:off x="7265387" y="5465597"/>
            <a:ext cx="4162426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1924"/>
      </p:ext>
    </p:extLst>
  </p:cSld>
  <p:clrMapOvr>
    <a:masterClrMapping/>
  </p:clrMapOvr>
</p:sld>
</file>

<file path=ppt/theme/theme1.xml><?xml version="1.0" encoding="utf-8"?>
<a:theme xmlns:a="http://schemas.openxmlformats.org/drawingml/2006/main" name="MeiryoVTI">
  <a:themeElements>
    <a:clrScheme name="Meiryo">
      <a:dk1>
        <a:srgbClr val="232323"/>
      </a:dk1>
      <a:lt1>
        <a:srgbClr val="FFFFFF"/>
      </a:lt1>
      <a:dk2>
        <a:srgbClr val="231B23"/>
      </a:dk2>
      <a:lt2>
        <a:srgbClr val="FCF5E5"/>
      </a:lt2>
      <a:accent1>
        <a:srgbClr val="FDA431"/>
      </a:accent1>
      <a:accent2>
        <a:srgbClr val="4DA1A8"/>
      </a:accent2>
      <a:accent3>
        <a:srgbClr val="B9D587"/>
      </a:accent3>
      <a:accent4>
        <a:srgbClr val="E8BD32"/>
      </a:accent4>
      <a:accent5>
        <a:srgbClr val="809EC2"/>
      </a:accent5>
      <a:accent6>
        <a:srgbClr val="E3ADB6"/>
      </a:accent6>
      <a:hlink>
        <a:srgbClr val="34ADB6"/>
      </a:hlink>
      <a:folHlink>
        <a:srgbClr val="B2B2B2"/>
      </a:folHlink>
    </a:clrScheme>
    <a:fontScheme name="Meiryo UI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yo_Win32_JC_SL_v2.potx" id="{77663EF8-81AF-4A53-AD14-18F5794291B2}" vid="{1972F907-976D-4EFE-B456-F83CC7D3E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389B4F5-D858-4228-A1A8-F9C09A238B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F5A4AD-A372-48FB-978B-A62EF04BB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4605F9-2AA0-4698-BBDB-0F81CCABFD7B}">
  <ds:schemaRefs>
    <ds:schemaRef ds:uri="16c05727-aa75-4e4a-9b5f-8a80a1165891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71af3243-3dd4-4a8d-8c0d-dd76da1f02a5"/>
    <ds:schemaRef ds:uri="http://schemas.microsoft.com/sharepoint/v3"/>
    <ds:schemaRef ds:uri="http://schemas.microsoft.com/office/infopath/2007/PartnerControls"/>
    <ds:schemaRef ds:uri="http://purl.org/dc/dcmitype/"/>
    <ds:schemaRef ds:uri="230e9df3-be65-4c73-a93b-d1236ebd677e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Meriyo design</Template>
  <TotalTime>8821</TotalTime>
  <Words>595</Words>
  <Application>Microsoft Office PowerPoint</Application>
  <PresentationFormat>Widescreen</PresentationFormat>
  <Paragraphs>58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Meiryo</vt:lpstr>
      <vt:lpstr>Meiryo UI</vt:lpstr>
      <vt:lpstr>Arial</vt:lpstr>
      <vt:lpstr>Calibri</vt:lpstr>
      <vt:lpstr>Corbel</vt:lpstr>
      <vt:lpstr>Corbel Light</vt:lpstr>
      <vt:lpstr>MeiryoVTI</vt:lpstr>
      <vt:lpstr>LAKE COUNTY REGIONAL HOUSING TRUST FUND  Homeownership Opportunity Program</vt:lpstr>
      <vt:lpstr>Our Purpose  To promote thriving, sustainable communities in Lake County, CA including the incorporated Cities by providing flexible financing for the development and preservation of housing that meets a range of income levels and fosters environmental responsibility, economic growth, and a high qualify of life for all residents while preserving the rural characteristics of Lake County. </vt:lpstr>
      <vt:lpstr>The Basics  Shared equity homeownership is a self-sustaining model that takes a one-time public investment to make a home affordable for a lower-income family and then restricts the home’s sale price each time it is sold to keep it affordable for subsequent low-income families who purchase the home.   The model balances wealth building for families who would otherwise be unable to afford owning a home with preserving the community’s investment.</vt:lpstr>
      <vt:lpstr>The HAIP Connection</vt:lpstr>
      <vt:lpstr>PowerPoint Presentation</vt:lpstr>
      <vt:lpstr>Homeownership Opportunity Program Design </vt:lpstr>
      <vt:lpstr>PowerPoint Presentation</vt:lpstr>
      <vt:lpstr>PowerPoint Presentation</vt:lpstr>
      <vt:lpstr>Thank You!</vt:lpstr>
    </vt:vector>
  </TitlesOfParts>
  <Company>County of Lake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Judd</dc:creator>
  <cp:lastModifiedBy>Lisa Judd</cp:lastModifiedBy>
  <cp:revision>17</cp:revision>
  <cp:lastPrinted>2026-08-04T22:49:34Z</cp:lastPrinted>
  <dcterms:created xsi:type="dcterms:W3CDTF">2026-07-17T16:41:11Z</dcterms:created>
  <dcterms:modified xsi:type="dcterms:W3CDTF">2026-08-06T22:19:36Z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