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5" r:id="rId2"/>
    <p:sldId id="272" r:id="rId3"/>
    <p:sldId id="273" r:id="rId4"/>
    <p:sldId id="27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CFE"/>
    <a:srgbClr val="EEF7FF"/>
    <a:srgbClr val="CCDEF6"/>
    <a:srgbClr val="91A5A0"/>
    <a:srgbClr val="8896A0"/>
    <a:srgbClr val="DFD9B5"/>
    <a:srgbClr val="CDDEF2"/>
    <a:srgbClr val="D5D7B9"/>
    <a:srgbClr val="005A9E"/>
    <a:srgbClr val="FBB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0" autoAdjust="0"/>
    <p:restoredTop sz="89673" autoAdjust="0"/>
  </p:normalViewPr>
  <p:slideViewPr>
    <p:cSldViewPr snapToGrid="0">
      <p:cViewPr varScale="1">
        <p:scale>
          <a:sx n="53" d="100"/>
          <a:sy n="53" d="100"/>
        </p:scale>
        <p:origin x="13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7565279-DB7A-B7E7-98D3-1F8FBEB9E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92" y="-1009798"/>
            <a:ext cx="10515600" cy="2852737"/>
          </a:xfrm>
        </p:spPr>
        <p:txBody>
          <a:bodyPr>
            <a:normAutofit/>
          </a:bodyPr>
          <a:lstStyle/>
          <a:p>
            <a:r>
              <a:rPr lang="en-US" sz="4000" dirty="0"/>
              <a:t>Livestock &amp; Natural Resources Advisor</a:t>
            </a:r>
            <a:br>
              <a:rPr lang="en-US" sz="4000" dirty="0"/>
            </a:br>
            <a:r>
              <a:rPr lang="en-US" sz="2800" dirty="0"/>
              <a:t>Serving</a:t>
            </a:r>
            <a:r>
              <a:rPr lang="en-US" sz="4000" dirty="0"/>
              <a:t> </a:t>
            </a:r>
            <a:r>
              <a:rPr lang="en-US" sz="2800" dirty="0"/>
              <a:t>Lake &amp; Mendocino Counties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F69426B-13FF-68EB-29E0-FA7D5F487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136" y="6107906"/>
            <a:ext cx="10515600" cy="1500187"/>
          </a:xfrm>
        </p:spPr>
        <p:txBody>
          <a:bodyPr/>
          <a:lstStyle/>
          <a:p>
            <a:r>
              <a:rPr lang="en-US" dirty="0"/>
              <a:t>Jennie Lane, DVM, MPH</a:t>
            </a:r>
          </a:p>
        </p:txBody>
      </p:sp>
      <p:pic>
        <p:nvPicPr>
          <p:cNvPr id="9" name="Picture 8" descr="A landscape with snow and trees&#10;&#10;AI-generated content may be incorrect.">
            <a:extLst>
              <a:ext uri="{FF2B5EF4-FFF2-40B4-BE49-F238E27FC236}">
                <a16:creationId xmlns:a16="http://schemas.microsoft.com/office/drawing/2014/main" id="{422444B1-7F39-D063-E831-48B715BF5C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24" y="2194197"/>
            <a:ext cx="12292848" cy="321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5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FA62C-75FC-550D-AC95-27C0DDBCD4D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20189" y="1291775"/>
            <a:ext cx="5675811" cy="1840716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Grew up in rural Western New York</a:t>
            </a:r>
          </a:p>
          <a:p>
            <a:r>
              <a:rPr lang="en-US" sz="2000" dirty="0"/>
              <a:t>SUNY Geneseo, BS Biology</a:t>
            </a:r>
          </a:p>
          <a:p>
            <a:r>
              <a:rPr lang="en-US" sz="2000" dirty="0"/>
              <a:t>Michigan State University, DVM</a:t>
            </a:r>
          </a:p>
          <a:p>
            <a:r>
              <a:rPr lang="en-US" sz="2000" dirty="0"/>
              <a:t>University of California, Berkeley, MPH</a:t>
            </a:r>
          </a:p>
          <a:p>
            <a:r>
              <a:rPr lang="en-US" sz="2000" dirty="0"/>
              <a:t>Resident of southern Lake county since 2021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12F6B9-8A6C-C7A1-E5A7-C36A0B987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45772"/>
            <a:ext cx="5675811" cy="1325563"/>
          </a:xfrm>
        </p:spPr>
        <p:txBody>
          <a:bodyPr/>
          <a:lstStyle/>
          <a:p>
            <a:r>
              <a:rPr lang="en-US" dirty="0"/>
              <a:t>About Me</a:t>
            </a:r>
          </a:p>
        </p:txBody>
      </p:sp>
      <p:pic>
        <p:nvPicPr>
          <p:cNvPr id="9" name="Picture Placeholder 8" descr="A person holding a goat">
            <a:extLst>
              <a:ext uri="{FF2B5EF4-FFF2-40B4-BE49-F238E27FC236}">
                <a16:creationId xmlns:a16="http://schemas.microsoft.com/office/drawing/2014/main" id="{B442F2EB-542B-BBE2-FB0F-0587CF1FFD60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8" r="33332"/>
          <a:stretch>
            <a:fillRect/>
          </a:stretch>
        </p:blipFill>
        <p:spPr>
          <a:xfrm>
            <a:off x="8014447" y="337972"/>
            <a:ext cx="3528508" cy="5736669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50800">
            <a:solidFill>
              <a:prstClr val="white"/>
            </a:solidFill>
          </a:ln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728B3D6F-DDA7-3038-0432-DEA4EAC5E747}"/>
              </a:ext>
            </a:extLst>
          </p:cNvPr>
          <p:cNvSpPr txBox="1">
            <a:spLocks/>
          </p:cNvSpPr>
          <p:nvPr/>
        </p:nvSpPr>
        <p:spPr>
          <a:xfrm>
            <a:off x="838199" y="3463882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Work Experience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0F1DD4-EBD4-5F19-5E3A-A2A80EA1EF33}"/>
              </a:ext>
            </a:extLst>
          </p:cNvPr>
          <p:cNvSpPr txBox="1">
            <a:spLocks/>
          </p:cNvSpPr>
          <p:nvPr/>
        </p:nvSpPr>
        <p:spPr>
          <a:xfrm>
            <a:off x="420188" y="4126664"/>
            <a:ext cx="7443652" cy="1840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 dirty="0"/>
              <a:t>Practicing ambulatory large animal veterinarian, PA &amp; NJ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International Livestock Development experience, East Africa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Food Security policy work, Washington, DC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Livestock disease &amp; wildlife health research, disaster preparedness, One Health education, watershed restoration work, Davis, CA &amp; globally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144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grass, outdoor, field, standing&#10;&#10;AI-generated content may be incorrect.">
            <a:extLst>
              <a:ext uri="{FF2B5EF4-FFF2-40B4-BE49-F238E27FC236}">
                <a16:creationId xmlns:a16="http://schemas.microsoft.com/office/drawing/2014/main" id="{808D7688-2B4E-3092-3DA0-4D51668F2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80"/>
          <a:stretch>
            <a:fillRect/>
          </a:stretch>
        </p:blipFill>
        <p:spPr>
          <a:xfrm>
            <a:off x="0" y="0"/>
            <a:ext cx="12205137" cy="6858000"/>
          </a:xfrm>
          <a:prstGeom prst="rect">
            <a:avLst/>
          </a:prstGeom>
          <a:noFill/>
        </p:spPr>
      </p:pic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32FB4C48-C6BA-F473-4C95-E9AC8C6C77AB}"/>
              </a:ext>
            </a:extLst>
          </p:cNvPr>
          <p:cNvSpPr txBox="1">
            <a:spLocks/>
          </p:cNvSpPr>
          <p:nvPr/>
        </p:nvSpPr>
        <p:spPr>
          <a:xfrm>
            <a:off x="8915400" y="39705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65107E-2209-8D1E-3EC4-5F6FC0CAFF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94" y="5992531"/>
            <a:ext cx="3790108" cy="5256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11D35A-2C8C-3B0D-1635-5D8B52589508}"/>
              </a:ext>
            </a:extLst>
          </p:cNvPr>
          <p:cNvSpPr txBox="1"/>
          <p:nvPr/>
        </p:nvSpPr>
        <p:spPr>
          <a:xfrm>
            <a:off x="0" y="-13502"/>
            <a:ext cx="12205137" cy="7478970"/>
          </a:xfrm>
          <a:prstGeom prst="rect">
            <a:avLst/>
          </a:prstGeom>
          <a:solidFill>
            <a:srgbClr val="EFFCFE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>
                    <a:lumMod val="50000"/>
                  </a:schemeClr>
                </a:solidFill>
              </a:rPr>
              <a:t>Program Goals &amp; Initial Priorities</a:t>
            </a: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F6644F3-99F3-A977-5909-78C81DDFB27B}"/>
              </a:ext>
            </a:extLst>
          </p:cNvPr>
          <p:cNvSpPr/>
          <p:nvPr/>
        </p:nvSpPr>
        <p:spPr>
          <a:xfrm>
            <a:off x="390946" y="1235387"/>
            <a:ext cx="1852402" cy="1673005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Goals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02FA18A-AAE8-E720-2176-354B6393ED77}"/>
              </a:ext>
            </a:extLst>
          </p:cNvPr>
          <p:cNvSpPr/>
          <p:nvPr/>
        </p:nvSpPr>
        <p:spPr>
          <a:xfrm>
            <a:off x="390946" y="3534244"/>
            <a:ext cx="1852402" cy="1673005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Priorities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B4918C9-803D-4AFC-4F5D-0E88B5FF1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832187"/>
            <a:ext cx="91440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chemeClr val="bg1"/>
                </a:solidFill>
                <a:cs typeface="Segoe UI" panose="020B0502040204020203" pitchFamily="34" charset="0"/>
              </a:rPr>
              <a:t>W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Segoe UI" panose="020B0502040204020203" pitchFamily="34" charset="0"/>
              </a:rPr>
              <a:t>ork with livestock producers and land managers to: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Segoe UI" panose="020B0502040204020203" pitchFamily="34" charset="0"/>
              </a:rPr>
              <a:t> 1) </a:t>
            </a:r>
            <a:r>
              <a:rPr lang="en-US" altLang="en-US" sz="2800" b="1" dirty="0">
                <a:solidFill>
                  <a:schemeClr val="bg1"/>
                </a:solidFill>
                <a:cs typeface="Segoe UI" panose="020B0502040204020203" pitchFamily="34" charset="0"/>
              </a:rPr>
              <a:t>C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Segoe UI" panose="020B0502040204020203" pitchFamily="34" charset="0"/>
              </a:rPr>
              <a:t>ollaboratively address local needs and priorities to improve livestock and rangeland health</a:t>
            </a:r>
            <a:endParaRPr lang="en-US" altLang="en-US" sz="2800" b="1" dirty="0">
              <a:solidFill>
                <a:schemeClr val="bg1"/>
              </a:solidFill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Segoe UI" panose="020B0502040204020203" pitchFamily="34" charset="0"/>
              </a:rPr>
              <a:t>2) Contribute to a thriving local economy</a:t>
            </a:r>
            <a:endParaRPr lang="en-US" altLang="en-US" sz="2800" b="1" dirty="0">
              <a:solidFill>
                <a:schemeClr val="bg1"/>
              </a:solidFill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Segoe UI" panose="020B0502040204020203" pitchFamily="34" charset="0"/>
              </a:rPr>
              <a:t>3) Leverage livestock to improve wildfire resilience 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2A7D371B-80AE-29A9-D7B7-AAF8589A0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3427686"/>
            <a:ext cx="91440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en-US" altLang="en-US" sz="2800" b="1" dirty="0">
                <a:solidFill>
                  <a:schemeClr val="bg1"/>
                </a:solidFill>
              </a:rPr>
              <a:t>Meet &amp; network with a variety of stakeholders and producers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Thorough, thoughtful needs assessment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en-US" altLang="en-US" sz="2800" b="1" dirty="0">
                <a:solidFill>
                  <a:schemeClr val="bg1"/>
                </a:solidFill>
              </a:rPr>
              <a:t>Identify top priority topics for next 12-18 months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1016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71B219-0ACA-F953-44C5-173A0F1D1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385" y="1083470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</a:rPr>
              <a:t>Questions? </a:t>
            </a:r>
          </a:p>
        </p:txBody>
      </p:sp>
      <p:pic>
        <p:nvPicPr>
          <p:cNvPr id="5" name="Content Placeholder 4" descr="A picture containing close&#10;&#10;AI-generated content may be incorrect.">
            <a:extLst>
              <a:ext uri="{FF2B5EF4-FFF2-40B4-BE49-F238E27FC236}">
                <a16:creationId xmlns:a16="http://schemas.microsoft.com/office/drawing/2014/main" id="{BF4E8CA6-8E75-B0C5-65E8-048F34C0E9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16" y="2116933"/>
            <a:ext cx="4912784" cy="3684588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0A52FB0-44A5-AFA7-C2E5-C3253863F633}"/>
              </a:ext>
            </a:extLst>
          </p:cNvPr>
          <p:cNvSpPr txBox="1">
            <a:spLocks/>
          </p:cNvSpPr>
          <p:nvPr/>
        </p:nvSpPr>
        <p:spPr>
          <a:xfrm>
            <a:off x="6667500" y="133350"/>
            <a:ext cx="4991100" cy="15644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chemeClr val="tx2"/>
                </a:solidFill>
              </a:rPr>
              <a:t>Join the email list for updates from the Lake &amp; Mendocino counties Livestock &amp; Natural Resources program</a:t>
            </a:r>
          </a:p>
        </p:txBody>
      </p:sp>
      <p:pic>
        <p:nvPicPr>
          <p:cNvPr id="15" name="Picture 14" descr="Qr code&#10;&#10;AI-generated content may be incorrect.">
            <a:extLst>
              <a:ext uri="{FF2B5EF4-FFF2-40B4-BE49-F238E27FC236}">
                <a16:creationId xmlns:a16="http://schemas.microsoft.com/office/drawing/2014/main" id="{A54DF1BE-1449-2950-236F-3EE4F9C45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535" y="1934373"/>
            <a:ext cx="3772249" cy="3867148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AA845743-C310-CF31-FDA2-B536EBD09B50}"/>
              </a:ext>
            </a:extLst>
          </p:cNvPr>
          <p:cNvSpPr txBox="1">
            <a:spLocks/>
          </p:cNvSpPr>
          <p:nvPr/>
        </p:nvSpPr>
        <p:spPr>
          <a:xfrm>
            <a:off x="938213" y="5599116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2"/>
                </a:solidFill>
              </a:rPr>
              <a:t>jklane@ucanr.edu </a:t>
            </a:r>
          </a:p>
        </p:txBody>
      </p:sp>
    </p:spTree>
    <p:extLst>
      <p:ext uri="{BB962C8B-B14F-4D97-AF65-F5344CB8AC3E}">
        <p14:creationId xmlns:p14="http://schemas.microsoft.com/office/powerpoint/2010/main" val="1096043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193</Words>
  <Application>Microsoft Office PowerPoint</Application>
  <PresentationFormat>Widescreen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Segoe UI</vt:lpstr>
      <vt:lpstr>Office Theme</vt:lpstr>
      <vt:lpstr>Livestock &amp; Natural Resources Advisor Serving Lake &amp; Mendocino Counties</vt:lpstr>
      <vt:lpstr>About 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Matthew Barnes</cp:lastModifiedBy>
  <cp:revision>9</cp:revision>
  <dcterms:created xsi:type="dcterms:W3CDTF">2019-09-30T22:39:57Z</dcterms:created>
  <dcterms:modified xsi:type="dcterms:W3CDTF">2026-02-18T19:19:18Z</dcterms:modified>
</cp:coreProperties>
</file>