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81" r:id="rId4"/>
    <p:sldId id="29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0" autoAdjust="0"/>
    <p:restoredTop sz="94660"/>
  </p:normalViewPr>
  <p:slideViewPr>
    <p:cSldViewPr snapToGrid="0">
      <p:cViewPr varScale="1">
        <p:scale>
          <a:sx n="81" d="100"/>
          <a:sy n="81" d="100"/>
        </p:scale>
        <p:origin x="2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Thursday, June 11,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2520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09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80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5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7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01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7480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3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48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Thursday, June 11,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8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Thursday, June 11,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79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EF7E2A-FD0B-6AB9-7E05-FDA65889B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7647" y="1235074"/>
            <a:ext cx="6214895" cy="2481116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Lake County Animal Control Advisory Board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0EC6C3-6CB3-7820-4863-5DED1DA0B5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6500" y="4154487"/>
            <a:ext cx="5437187" cy="2265216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Report FY 2025-2026</a:t>
            </a:r>
          </a:p>
        </p:txBody>
      </p:sp>
    </p:spTree>
    <p:extLst>
      <p:ext uri="{BB962C8B-B14F-4D97-AF65-F5344CB8AC3E}">
        <p14:creationId xmlns:p14="http://schemas.microsoft.com/office/powerpoint/2010/main" val="1461601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B4C53A-5BF3-F208-8BA0-931786007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5C21042-6957-B633-CA82-95659488B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1412" y="549275"/>
            <a:ext cx="5437185" cy="19978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/>
              <a:t>GRANT FUNDING &amp; RESCOURCE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60CFF0-DCB1-97AF-D816-0DAEC4CF1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03" y="882969"/>
            <a:ext cx="5092062" cy="5092062"/>
          </a:xfrm>
          <a:custGeom>
            <a:avLst/>
            <a:gdLst/>
            <a:ahLst/>
            <a:cxnLst/>
            <a:rect l="l" t="t" r="r" b="b"/>
            <a:pathLst>
              <a:path w="5092062" h="5759450">
                <a:moveTo>
                  <a:pt x="0" y="0"/>
                </a:moveTo>
                <a:lnTo>
                  <a:pt x="5092062" y="0"/>
                </a:lnTo>
                <a:lnTo>
                  <a:pt x="5092062" y="5759450"/>
                </a:lnTo>
                <a:lnTo>
                  <a:pt x="0" y="5759450"/>
                </a:lnTo>
                <a:close/>
              </a:path>
            </a:pathLst>
          </a:cu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2B592E4A-1B48-1E06-1586-102CDA9F1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1410" y="2677306"/>
            <a:ext cx="5437187" cy="3415519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alpha val="60000"/>
                </a:schemeClr>
              </a:solidFill>
            </a:endParaRP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Continue pursuing grants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Support spay/neuter programs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Support veterinary access initiatives Strengthen nonprofit partnerships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Maintain accountability and reporting</a:t>
            </a:r>
          </a:p>
        </p:txBody>
      </p:sp>
    </p:spTree>
    <p:extLst>
      <p:ext uri="{BB962C8B-B14F-4D97-AF65-F5344CB8AC3E}">
        <p14:creationId xmlns:p14="http://schemas.microsoft.com/office/powerpoint/2010/main" val="274203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8C02C4-2256-F443-CABC-F34E741A6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D972B5-A6E1-BD17-973B-6DCB8B81B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5" cy="19978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4800"/>
              <a:t>EMERGENCY PREPAREDNESS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0CD638C-D43E-C5B5-0D35-8AE6586B5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2677306"/>
            <a:ext cx="5437187" cy="3415519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alpha val="60000"/>
                </a:schemeClr>
              </a:solidFill>
            </a:endParaRP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Develop a new animal disaster response program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Volunteer disaster network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Regional rescue partnerships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Integrate animal evacuation planning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Public preparedness education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537346-30CF-0806-CE5B-44352DD68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75" y="1072039"/>
            <a:ext cx="4713922" cy="4713922"/>
          </a:xfrm>
          <a:custGeom>
            <a:avLst/>
            <a:gdLst/>
            <a:ahLst/>
            <a:cxnLst/>
            <a:rect l="l" t="t" r="r" b="b"/>
            <a:pathLst>
              <a:path w="4713922" h="5759450">
                <a:moveTo>
                  <a:pt x="0" y="0"/>
                </a:moveTo>
                <a:lnTo>
                  <a:pt x="4713922" y="0"/>
                </a:lnTo>
                <a:lnTo>
                  <a:pt x="4713922" y="5759450"/>
                </a:lnTo>
                <a:lnTo>
                  <a:pt x="0" y="57594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1727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EBB54-1151-9B2F-9EA7-134F3A777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0AB31A9-79DF-7C01-C422-F7D0B2B1E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79BDED1-4A42-458C-8F97-D61D9EB89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979" y="438987"/>
            <a:ext cx="11273589" cy="108942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STRATEGIC PRIORITIES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C112C40F-58A4-4D29-CD0C-2D76FE3A5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383" y="1272382"/>
            <a:ext cx="9391234" cy="5146631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Strategic planning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Performance measurement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Community partnerships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Volunteer engagement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Innovation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Data-driven decision making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170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45A567-E79D-0C3F-3300-5BAE9F7CA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17DE7D5-28C8-696E-3555-88E2F12B5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2904839-074F-220B-619D-0EE9F7956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979" y="438987"/>
            <a:ext cx="11273589" cy="1089427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CLOSING/ QUESTIONS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4F34C7A-0891-501D-B726-6850B0732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383" y="1272382"/>
            <a:ext cx="9391234" cy="5146631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Improve Adoption Outcomes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Expand Public Education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Invest in Facilities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Strengthen Animal Welfare Programs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Pursue Grant Funding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Enhance Emergency Preparedness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80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E4CB93-3980-A586-AC1D-B6257BB8C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7C9FBE1-ADF1-F00A-E4DF-3EB4F86C6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971410F-9725-60D8-F646-5FF05C7076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5006" y="438987"/>
            <a:ext cx="8281987" cy="1089427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 of the BOARD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84A8B6C-68C7-A686-9412-66996512D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383" y="1272382"/>
            <a:ext cx="9391234" cy="5146631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Established by the Lake County Board of Supervisors.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Reviews animal control needs, services, facilities, fees, adoption procedures, grant expenditures, hours of operation, public education and outreach, and special problems.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Serves as a liaison between the community, Animal Care and Control, and the Board of Supervisors.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Provides findings and recommendations through its Annual Report.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29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8BC594-8DF1-6CB0-DC4B-D7CBDFDDB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4C26FCC-95D8-546A-D750-C9E1F09B8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B25DBF-09F0-B2E6-7738-228697EF4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5006" y="438987"/>
            <a:ext cx="8281987" cy="1089427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FINDINGS OVERIEW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1C9E606-74AC-0F45-82DA-B5477A377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383" y="1272382"/>
            <a:ext cx="9391234" cy="5146631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Adoption Programs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Public Education &amp; Outreach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Facilities &amp; Infrastructure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Fees &amp; Fiscal Sustainability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Animal Welfare &amp; Enforcement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Grant Funding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Emergency Preparedness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48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B0B28-4DD0-EC2E-13F1-146E59B43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8E5A874-D499-9829-448D-FCDDAF156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6FF53CE-92C5-78A2-8537-D48D444E8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760" y="438987"/>
            <a:ext cx="10331577" cy="1089427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CHALLENGES IDENTIFIED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F405FCD-29E9-83C6-7B55-F931E096C8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383" y="1272382"/>
            <a:ext cx="9391234" cy="5146631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Limited veterinary access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Animal overpopulation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Volunteer recruitment and retention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Public awareness of available services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Facility and infrastructure limitations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Long-term funding sustainability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62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FA415-EBFF-104C-61B9-1B68B1D2F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819B02B-81CD-1376-8CDE-9D8C0A7DA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5" cy="19978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4800"/>
              <a:t>ADOPTION PROGRAMS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BBB72D5-4C8D-2048-C8AE-38D8F4F50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2677306"/>
            <a:ext cx="5437187" cy="3415519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alpha val="60000"/>
                </a:schemeClr>
              </a:solidFill>
            </a:endParaRP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Improve website and social media outreach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Expand foster and volunteer programs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Continue adoption events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Strengthen rescue partnerships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Reduce veterinary-related adoption delays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F1ABA6-CA6C-E90E-BDE0-59347FBD9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75" y="1072039"/>
            <a:ext cx="4713922" cy="4713922"/>
          </a:xfrm>
          <a:custGeom>
            <a:avLst/>
            <a:gdLst/>
            <a:ahLst/>
            <a:cxnLst/>
            <a:rect l="l" t="t" r="r" b="b"/>
            <a:pathLst>
              <a:path w="4713922" h="5759450">
                <a:moveTo>
                  <a:pt x="0" y="0"/>
                </a:moveTo>
                <a:lnTo>
                  <a:pt x="4713922" y="0"/>
                </a:lnTo>
                <a:lnTo>
                  <a:pt x="4713922" y="5759450"/>
                </a:lnTo>
                <a:lnTo>
                  <a:pt x="0" y="57594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19594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78D3B2-30D5-1308-F087-3EE665091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E2892DD-0170-1FD1-F191-D2E98989B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1412" y="549275"/>
            <a:ext cx="5437185" cy="19978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4800"/>
              <a:t>PUBLIC EDUCATION &amp; OUTREACH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E7BA1A-A3A0-52BD-8399-5C1D1418C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03" y="882969"/>
            <a:ext cx="5092062" cy="5092062"/>
          </a:xfrm>
          <a:custGeom>
            <a:avLst/>
            <a:gdLst/>
            <a:ahLst/>
            <a:cxnLst/>
            <a:rect l="l" t="t" r="r" b="b"/>
            <a:pathLst>
              <a:path w="5092062" h="5759450">
                <a:moveTo>
                  <a:pt x="0" y="0"/>
                </a:moveTo>
                <a:lnTo>
                  <a:pt x="5092062" y="0"/>
                </a:lnTo>
                <a:lnTo>
                  <a:pt x="5092062" y="5759450"/>
                </a:lnTo>
                <a:lnTo>
                  <a:pt x="0" y="5759450"/>
                </a:lnTo>
                <a:close/>
              </a:path>
            </a:pathLst>
          </a:cu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D3AEB693-6304-9769-56DB-45D255D94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1410" y="2677306"/>
            <a:ext cx="5437187" cy="3415519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alpha val="60000"/>
                </a:schemeClr>
              </a:solidFill>
            </a:endParaRP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Year-round education strategy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Youth engagement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Community events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Digital outreach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Community partnerships</a:t>
            </a:r>
          </a:p>
        </p:txBody>
      </p:sp>
    </p:spTree>
    <p:extLst>
      <p:ext uri="{BB962C8B-B14F-4D97-AF65-F5344CB8AC3E}">
        <p14:creationId xmlns:p14="http://schemas.microsoft.com/office/powerpoint/2010/main" val="869368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AB5BF-7B43-7DD9-EA99-B71198C9C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29469A8-DCA0-BBFD-8B26-AA231FB8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5" cy="19978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4800"/>
              <a:t>FACILITIES &amp; INFRASTRUCTURE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5C0986A-241D-6640-4458-928992384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2677306"/>
            <a:ext cx="5437187" cy="3415519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alpha val="60000"/>
                </a:schemeClr>
              </a:solidFill>
            </a:endParaRP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Medical/isolation expansion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Kennel improvements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Adoption-area improvements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Volunteer and training space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Sustainability projects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Capital improvement funding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047EC0-F895-5373-FDB9-2851DFC89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75" y="1072039"/>
            <a:ext cx="4713922" cy="4713922"/>
          </a:xfrm>
          <a:custGeom>
            <a:avLst/>
            <a:gdLst/>
            <a:ahLst/>
            <a:cxnLst/>
            <a:rect l="l" t="t" r="r" b="b"/>
            <a:pathLst>
              <a:path w="4713922" h="5759450">
                <a:moveTo>
                  <a:pt x="0" y="0"/>
                </a:moveTo>
                <a:lnTo>
                  <a:pt x="4713922" y="0"/>
                </a:lnTo>
                <a:lnTo>
                  <a:pt x="4713922" y="5759450"/>
                </a:lnTo>
                <a:lnTo>
                  <a:pt x="0" y="57594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6618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824E33-108A-25B4-266B-BD2654021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2429081-D7C1-3C66-E590-FFEACB9DC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1412" y="549275"/>
            <a:ext cx="5437185" cy="19978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4800"/>
              <a:t>FEES &amp; FISCAL SUSTAINABLITY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C639D2-AF1E-FE6C-A138-C1A8F215D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03" y="1734732"/>
            <a:ext cx="5092062" cy="3388535"/>
          </a:xfrm>
          <a:custGeom>
            <a:avLst/>
            <a:gdLst/>
            <a:ahLst/>
            <a:cxnLst/>
            <a:rect l="l" t="t" r="r" b="b"/>
            <a:pathLst>
              <a:path w="5092062" h="5759450">
                <a:moveTo>
                  <a:pt x="0" y="0"/>
                </a:moveTo>
                <a:lnTo>
                  <a:pt x="5092062" y="0"/>
                </a:lnTo>
                <a:lnTo>
                  <a:pt x="5092062" y="5759450"/>
                </a:lnTo>
                <a:lnTo>
                  <a:pt x="0" y="5759450"/>
                </a:lnTo>
                <a:close/>
              </a:path>
            </a:pathLst>
          </a:cu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DB0A660C-3829-281D-5D5D-480FFBA20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1410" y="2677306"/>
            <a:ext cx="5437187" cy="3415519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alpha val="60000"/>
                </a:schemeClr>
              </a:solidFill>
            </a:endParaRP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Periodic fee review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Benchmark neighboring counties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Responsible ownership incentives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Targeted discounts where appropriate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Establish recurring review process</a:t>
            </a:r>
          </a:p>
        </p:txBody>
      </p:sp>
    </p:spTree>
    <p:extLst>
      <p:ext uri="{BB962C8B-B14F-4D97-AF65-F5344CB8AC3E}">
        <p14:creationId xmlns:p14="http://schemas.microsoft.com/office/powerpoint/2010/main" val="3895327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463681-14B2-460F-8C2B-75269847B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21747F2-3100-0BE0-978A-F36E76C44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5" cy="19978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4800"/>
              <a:t>ANIMAL WELFARE &amp; ENFORCEMENT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7F844EB-1513-4605-552C-05B4AFEF6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2677306"/>
            <a:ext cx="5437187" cy="3415519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alpha val="60000"/>
                </a:schemeClr>
              </a:solidFill>
            </a:endParaRP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Continue evaluating standards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Enhance interagency cooperation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Expand humane care education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Review best-practice resources </a:t>
            </a:r>
          </a:p>
          <a:p>
            <a:pPr marL="457200" indent="-2286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Improve public understanding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D9C801-4DC0-86DE-8716-1A1B6A439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75" y="1072039"/>
            <a:ext cx="4713922" cy="4713922"/>
          </a:xfrm>
          <a:custGeom>
            <a:avLst/>
            <a:gdLst/>
            <a:ahLst/>
            <a:cxnLst/>
            <a:rect l="l" t="t" r="r" b="b"/>
            <a:pathLst>
              <a:path w="4713922" h="5759450">
                <a:moveTo>
                  <a:pt x="0" y="0"/>
                </a:moveTo>
                <a:lnTo>
                  <a:pt x="4713922" y="0"/>
                </a:lnTo>
                <a:lnTo>
                  <a:pt x="4713922" y="5759450"/>
                </a:lnTo>
                <a:lnTo>
                  <a:pt x="0" y="57594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93300637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311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Sitka Heading</vt:lpstr>
      <vt:lpstr>Source Sans Pro</vt:lpstr>
      <vt:lpstr>Times New Roman</vt:lpstr>
      <vt:lpstr>3DFloatVTI</vt:lpstr>
      <vt:lpstr>Lake County Animal Control Advisory Board</vt:lpstr>
      <vt:lpstr>PURPOSE of the BOARD</vt:lpstr>
      <vt:lpstr>KEY FINDINGS OVERIEW</vt:lpstr>
      <vt:lpstr>KEY CHALLENGES IDENTIFIED</vt:lpstr>
      <vt:lpstr>ADOPTION PROGRAMS</vt:lpstr>
      <vt:lpstr>PUBLIC EDUCATION &amp; OUTREACH</vt:lpstr>
      <vt:lpstr>FACILITIES &amp; INFRASTRUCTURE</vt:lpstr>
      <vt:lpstr>FEES &amp; FISCAL SUSTAINABLITY</vt:lpstr>
      <vt:lpstr>ANIMAL WELFARE &amp; ENFORCEMENT</vt:lpstr>
      <vt:lpstr>GRANT FUNDING &amp; RESCOURCE DEVELOPMENT</vt:lpstr>
      <vt:lpstr>EMERGENCY PREPAREDNESS</vt:lpstr>
      <vt:lpstr>LONG-TERM STRATEGIC PRIORITIES</vt:lpstr>
      <vt:lpstr>CLOSING/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Ryan Peterson</dc:creator>
  <cp:lastModifiedBy>Carolyn Purdy</cp:lastModifiedBy>
  <cp:revision>9</cp:revision>
  <dcterms:created xsi:type="dcterms:W3CDTF">2026-02-19T01:31:45Z</dcterms:created>
  <dcterms:modified xsi:type="dcterms:W3CDTF">2026-06-11T18:28:57Z</dcterms:modified>
</cp:coreProperties>
</file>