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04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Purpose of this item: seek Board direction on the FLASHES microgrid boundary (Option B4 or Option B5). The MIP Grant Agreement and the Trane Development Reimbursement Agreement were approved June 23,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item: the agreements are already approved. What remains is Board direction on the microgrid boundary.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B4 serves more residents, including Lucerne, but Trane projects a 20-25% reduction in cash flow net of operating and capital costs.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B5 excludes Lucerne, producing stronger projected project economics but a narrower resilience benefit. The Ad Hoc Committee preferred this option.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Board for direction on the boundary. Note that B5 can be expanded to include Lucerne in the future.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CB710-326F-DB77-292A-D575CFF7F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936F3-3B90-101F-FC85-5C1A1F4BF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CBDC2-7853-949C-C6E2-2C7DE7B52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Purpose of this item: seek Board direction on the FLASHES microgrid boundary (Option B4 or Option B5). The MIP Grant Agreement and the Trane Development Reimbursement Agreement were approved June 23, 2026.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3C259-B01B-D602-70D8-227A90BE9E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2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280160"/>
            <a:ext cx="5120640" cy="5120640"/>
          </a:xfrm>
          <a:prstGeom prst="ellipse">
            <a:avLst/>
          </a:prstGeom>
          <a:solidFill>
            <a:srgbClr val="065A82">
              <a:alpha val="45000"/>
            </a:srgbClr>
          </a:solidFill>
          <a:ln w="12700">
            <a:solidFill>
              <a:srgbClr val="065A8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3291840"/>
            <a:ext cx="3291840" cy="3291840"/>
          </a:xfrm>
          <a:prstGeom prst="ellipse">
            <a:avLst/>
          </a:prstGeom>
          <a:solidFill>
            <a:srgbClr val="1C7293">
              <a:alpha val="35000"/>
            </a:srgbClr>
          </a:solidFill>
          <a:ln w="12700">
            <a:solidFill>
              <a:srgbClr val="1C729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9F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LAKE COUNTY  ·  BOARD OF SUPERVISORS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FLASHES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000"/>
              </a:lnSpc>
              <a:buNone/>
            </a:pPr>
            <a:r>
              <a:rPr lang="en-US" sz="3400" dirty="0">
                <a:solidFill>
                  <a:srgbClr val="CFE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Microgrid Incentive Program</a:t>
            </a:r>
            <a:endParaRPr lang="en-US" sz="3400" dirty="0"/>
          </a:p>
          <a:p>
            <a:pPr marL="0" indent="0">
              <a:lnSpc>
                <a:spcPts val="4000"/>
              </a:lnSpc>
              <a:buNone/>
            </a:pPr>
            <a:r>
              <a:rPr lang="en-US" sz="3400" dirty="0">
                <a:solidFill>
                  <a:srgbClr val="CFE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Boundary Options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731520" y="4343400"/>
            <a:ext cx="4892040" cy="566928"/>
          </a:xfrm>
          <a:prstGeom prst="roundRect">
            <a:avLst>
              <a:gd name="adj" fmla="val 50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4343400"/>
            <a:ext cx="4892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B4  vs.  Option B5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31520" y="5138928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F3C1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4, 2026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31520" y="5559552"/>
            <a:ext cx="8595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Rickelman  ·  Deputy County Administrative Officer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31520" y="5925312"/>
            <a:ext cx="8595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Day  ·  Trane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CONTEXT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the Boundary Matters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148000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boundary defines the area FLASHES is designed to serve. Driving infrastructure cost, who receives resilience benefits, and long-term project economics.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2210000"/>
            <a:ext cx="3502152" cy="2870000"/>
          </a:xfrm>
          <a:prstGeom prst="roundRect">
            <a:avLst>
              <a:gd name="adj" fmla="val 3692"/>
            </a:avLst>
          </a:prstGeom>
          <a:solidFill>
            <a:srgbClr val="EEF3F7"/>
          </a:solidFill>
          <a:ln w="1270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3300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330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940000"/>
            <a:ext cx="2880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options on the table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38200" y="3360000"/>
            <a:ext cx="296503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B4 extends the boundary east to include Lucerne. Option B5 stops short of Lucerne, serving the Upper Lake–Nice corridor.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325112" y="2210000"/>
            <a:ext cx="3502152" cy="2870000"/>
          </a:xfrm>
          <a:prstGeom prst="roundRect">
            <a:avLst>
              <a:gd name="adj" fmla="val 3692"/>
            </a:avLst>
          </a:prstGeom>
          <a:solidFill>
            <a:srgbClr val="EEF3F7"/>
          </a:solidFill>
          <a:ln w="1270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45152" y="23300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45152" y="2330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45152" y="2940000"/>
            <a:ext cx="2880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Agreements already approved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614672" y="3360000"/>
            <a:ext cx="296503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June 23, 2026, the Board approved the MIP Grant Agreements with PG&amp;E and the Development Reimbursement Agreements with Trane.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8101584" y="2210000"/>
            <a:ext cx="3502152" cy="2870000"/>
          </a:xfrm>
          <a:prstGeom prst="roundRect">
            <a:avLst>
              <a:gd name="adj" fmla="val 3692"/>
            </a:avLst>
          </a:prstGeom>
          <a:solidFill>
            <a:srgbClr val="EEF3F7"/>
          </a:solidFill>
          <a:ln w="1270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421624" y="2330000"/>
            <a:ext cx="548640" cy="54864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21624" y="2330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21624" y="2940000"/>
            <a:ext cx="288036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policy decision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91144" y="3360000"/>
            <a:ext cx="296503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boundaries are technically viable. Choosing B4 or B5 is a policy decision for the Board of Supervisors.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548640" y="5210000"/>
            <a:ext cx="10424160" cy="1240000"/>
          </a:xfrm>
          <a:prstGeom prst="roundRect">
            <a:avLst>
              <a:gd name="adj" fmla="val 10909"/>
            </a:avLst>
          </a:prstGeom>
          <a:solidFill>
            <a:srgbClr val="FBF1E3"/>
          </a:solidFill>
          <a:ln w="12700">
            <a:solidFill>
              <a:srgbClr val="EBD5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68680" y="5314552"/>
            <a:ext cx="310896" cy="310896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325880" y="5300000"/>
            <a:ext cx="94183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Energy Policy Committee  ·  July 8, 2026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25880" y="569000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5C4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Day of Trane briefed the Committee on both options. The Committee preferred the smaller boundary (B5), due to potential financial impact on project viability.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1155680" y="6236208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D98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B4  ·  INCLUDES LUCERNE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 B4 — Extended Boundary</a:t>
            </a:r>
            <a:endParaRPr lang="en-US" sz="3600" dirty="0"/>
          </a:p>
        </p:txBody>
      </p:sp>
      <p:pic>
        <p:nvPicPr>
          <p:cNvPr id="4" name="Image 0" descr="/mnt/user-data/uploads/Microgrid_B4_Op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554480"/>
            <a:ext cx="5852160" cy="44988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108192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6B7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Boundary extends east through Nice to Lucerne.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6720840" y="1554480"/>
            <a:ext cx="4892040" cy="1835520"/>
          </a:xfrm>
          <a:prstGeom prst="roundRect">
            <a:avLst>
              <a:gd name="adj" fmla="val 7407"/>
            </a:avLst>
          </a:prstGeom>
          <a:solidFill>
            <a:srgbClr val="21295C"/>
          </a:solidFill>
          <a:ln w="12700">
            <a:solidFill>
              <a:srgbClr val="2129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995160" y="1664208"/>
            <a:ext cx="4343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3C1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20–25%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995160" y="2360000"/>
            <a:ext cx="4343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Trane-projected reduction in cash flow, net of operating and capital costs compared to smaller boundary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720840" y="3546704"/>
            <a:ext cx="256032" cy="256032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132320" y="349184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Wider resilience footprint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7132320" y="3839312"/>
            <a:ext cx="4480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the Lucerne community to the microgrid's resilience footprint.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6720840" y="4552544"/>
            <a:ext cx="256032" cy="256032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132320" y="449768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infrastructure demand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7132320" y="4845152"/>
            <a:ext cx="4480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east requires additional distribution and interconnection infrastructure.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6720840" y="5558384"/>
            <a:ext cx="256032" cy="256032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132320" y="550352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Weaker projected economics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132320" y="5850992"/>
            <a:ext cx="4480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Trane projects a 20–25% reduction in net cash flow relative to B5.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1155680" y="6236208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B5  ·  EXCLUDES LUCERNE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 B5 — Compact Boundary</a:t>
            </a:r>
            <a:endParaRPr lang="en-US" sz="3600" dirty="0"/>
          </a:p>
        </p:txBody>
      </p:sp>
      <p:pic>
        <p:nvPicPr>
          <p:cNvPr id="4" name="Image 0" descr="/mnt/user-data/uploads/Microgrid_B5_Op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0" y="1783080"/>
            <a:ext cx="5852160" cy="37856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60720" y="5687568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6B7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Lucerne falls outside the served area.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4846320" cy="1645520"/>
          </a:xfrm>
          <a:prstGeom prst="roundRect">
            <a:avLst>
              <a:gd name="adj" fmla="val 7317"/>
            </a:avLst>
          </a:prstGeom>
          <a:solidFill>
            <a:srgbClr val="FBF1E3"/>
          </a:solidFill>
          <a:ln w="12700">
            <a:solidFill>
              <a:srgbClr val="EBD5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16916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Committee preference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2160000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5C4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July 8, 2026, the Committee expressed a preference for B5, due to potential financial impact on project viability.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48640" y="3496704"/>
            <a:ext cx="256032" cy="256032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0120" y="3441840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projected economics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960120" y="3789312"/>
            <a:ext cx="44348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 is the baseline against which Trane's 20–25% reduction is measured.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548640" y="4502544"/>
            <a:ext cx="256032" cy="256032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60120" y="4447680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resilience footprint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960120" y="4795152"/>
            <a:ext cx="44348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Lucerne would not be served by the microgrid under this boundary.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548640" y="5508384"/>
            <a:ext cx="256032" cy="256032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60120" y="5453520"/>
            <a:ext cx="4434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considerations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960120" y="5800992"/>
            <a:ext cx="44348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may weigh whether excluding Lucerne fits County resilience priorities.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1155680" y="6236208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/>
          <p:nvPr/>
        </p:nvSpPr>
        <p:spPr>
          <a:xfrm>
            <a:off x="548640" y="347472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ISLAND MODE DURATION  ·  PRELIMINARY TRANE PROJECTIONS</a:t>
            </a:r>
          </a:p>
        </p:txBody>
      </p:sp>
      <p:sp>
        <p:nvSpPr>
          <p:cNvPr id="3" name="Title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Projected Island Mode Duration</a:t>
            </a:r>
          </a:p>
        </p:txBody>
      </p:sp>
      <p:sp>
        <p:nvSpPr>
          <p:cNvPr id="4" name="Caption"/>
          <p:cNvSpPr/>
          <p:nvPr/>
        </p:nvSpPr>
        <p:spPr>
          <a:xfrm>
            <a:off x="548640" y="14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6B7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Trane modeling. Both boundaries reach the 96-hour maximum April–October and diverge in winter.</a:t>
            </a:r>
          </a:p>
        </p:txBody>
      </p:sp>
      <p:sp>
        <p:nvSpPr>
          <p:cNvPr id="5" name="StatCard"/>
          <p:cNvSpPr/>
          <p:nvPr/>
        </p:nvSpPr>
        <p:spPr>
          <a:xfrm>
            <a:off x="548640" y="1870000"/>
            <a:ext cx="5350000" cy="1260000"/>
          </a:xfrm>
          <a:prstGeom prst="roundRect">
            <a:avLst>
              <a:gd name="adj" fmla="val 7317"/>
            </a:avLst>
          </a:prstGeom>
          <a:solidFill>
            <a:srgbClr val="FBF1E3"/>
          </a:solidFill>
          <a:ln w="12700">
            <a:solidFill>
              <a:srgbClr val="EBD5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tatNum"/>
          <p:cNvSpPr/>
          <p:nvPr/>
        </p:nvSpPr>
        <p:spPr>
          <a:xfrm>
            <a:off x="822960" y="1980000"/>
            <a:ext cx="3000000" cy="4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8A521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73.6 hrs</a:t>
            </a:r>
          </a:p>
        </p:txBody>
      </p:sp>
      <p:sp>
        <p:nvSpPr>
          <p:cNvPr id="7" name="StatLabel"/>
          <p:cNvSpPr/>
          <p:nvPr/>
        </p:nvSpPr>
        <p:spPr>
          <a:xfrm>
            <a:off x="822960" y="2470000"/>
            <a:ext cx="480136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5C4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B4 — Extended Boundary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5C4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average</a:t>
            </a:r>
          </a:p>
        </p:txBody>
      </p:sp>
      <p:sp>
        <p:nvSpPr>
          <p:cNvPr id="8" name="StatCard"/>
          <p:cNvSpPr/>
          <p:nvPr/>
        </p:nvSpPr>
        <p:spPr>
          <a:xfrm>
            <a:off x="6262880" y="1870000"/>
            <a:ext cx="5350000" cy="1260000"/>
          </a:xfrm>
          <a:prstGeom prst="roundRect">
            <a:avLst>
              <a:gd name="adj" fmla="val 7317"/>
            </a:avLst>
          </a:prstGeom>
          <a:solidFill>
            <a:srgbClr val="EEF3F7"/>
          </a:solidFill>
          <a:ln w="1270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tatNum"/>
          <p:cNvSpPr/>
          <p:nvPr/>
        </p:nvSpPr>
        <p:spPr>
          <a:xfrm>
            <a:off x="6537200" y="1980000"/>
            <a:ext cx="3000000" cy="4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92.5 hrs</a:t>
            </a:r>
          </a:p>
        </p:txBody>
      </p:sp>
      <p:sp>
        <p:nvSpPr>
          <p:cNvPr id="10" name="StatLabel"/>
          <p:cNvSpPr/>
          <p:nvPr/>
        </p:nvSpPr>
        <p:spPr>
          <a:xfrm>
            <a:off x="6537200" y="2470000"/>
            <a:ext cx="4801360" cy="5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B5 — Compact Boundary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average</a:t>
            </a:r>
          </a:p>
        </p:txBody>
      </p:sp>
      <p:sp>
        <p:nvSpPr>
          <p:cNvPr id="11" name="ChartHeader"/>
          <p:cNvSpPr/>
          <p:nvPr/>
        </p:nvSpPr>
        <p:spPr>
          <a:xfrm>
            <a:off x="548640" y="3210000"/>
            <a:ext cx="580000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hours in island mode, by month</a:t>
            </a:r>
          </a:p>
        </p:txBody>
      </p:sp>
      <p:sp>
        <p:nvSpPr>
          <p:cNvPr id="12" name="LegendSwatch"/>
          <p:cNvSpPr/>
          <p:nvPr/>
        </p:nvSpPr>
        <p:spPr>
          <a:xfrm>
            <a:off x="7532880" y="3260000"/>
            <a:ext cx="240000" cy="240000"/>
          </a:xfrm>
          <a:prstGeom prst="roundRect">
            <a:avLst>
              <a:gd name="adj" fmla="val 20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egendLabel"/>
          <p:cNvSpPr/>
          <p:nvPr/>
        </p:nvSpPr>
        <p:spPr>
          <a:xfrm>
            <a:off x="7872880" y="3210000"/>
            <a:ext cx="150000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 — Extended</a:t>
            </a:r>
          </a:p>
        </p:txBody>
      </p:sp>
      <p:sp>
        <p:nvSpPr>
          <p:cNvPr id="14" name="LegendSwatch"/>
          <p:cNvSpPr/>
          <p:nvPr/>
        </p:nvSpPr>
        <p:spPr>
          <a:xfrm>
            <a:off x="9572880" y="3260000"/>
            <a:ext cx="240000" cy="240000"/>
          </a:xfrm>
          <a:prstGeom prst="roundRect">
            <a:avLst>
              <a:gd name="adj" fmla="val 20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egendLabel"/>
          <p:cNvSpPr/>
          <p:nvPr/>
        </p:nvSpPr>
        <p:spPr>
          <a:xfrm>
            <a:off x="9912880" y="3210000"/>
            <a:ext cx="150000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 — Compact</a:t>
            </a:r>
          </a:p>
        </p:txBody>
      </p:sp>
      <p:sp>
        <p:nvSpPr>
          <p:cNvPr id="16" name="Grid24"/>
          <p:cNvSpPr/>
          <p:nvPr/>
        </p:nvSpPr>
        <p:spPr>
          <a:xfrm>
            <a:off x="548640" y="5287520"/>
            <a:ext cx="11064240" cy="0"/>
          </a:xfrm>
          <a:prstGeom prst="line">
            <a:avLst/>
          </a:prstGeom>
          <a:ln w="635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Grid48"/>
          <p:cNvSpPr/>
          <p:nvPr/>
        </p:nvSpPr>
        <p:spPr>
          <a:xfrm>
            <a:off x="548640" y="4855040"/>
            <a:ext cx="11064240" cy="0"/>
          </a:xfrm>
          <a:prstGeom prst="line">
            <a:avLst/>
          </a:prstGeom>
          <a:ln w="635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Grid72"/>
          <p:cNvSpPr/>
          <p:nvPr/>
        </p:nvSpPr>
        <p:spPr>
          <a:xfrm>
            <a:off x="548640" y="4422560"/>
            <a:ext cx="11064240" cy="0"/>
          </a:xfrm>
          <a:prstGeom prst="line">
            <a:avLst/>
          </a:prstGeom>
          <a:ln w="6350">
            <a:solidFill>
              <a:srgbClr val="DDE6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Cap96"/>
          <p:cNvSpPr/>
          <p:nvPr/>
        </p:nvSpPr>
        <p:spPr>
          <a:xfrm>
            <a:off x="548640" y="3990080"/>
            <a:ext cx="11064240" cy="0"/>
          </a:xfrm>
          <a:prstGeom prst="line">
            <a:avLst/>
          </a:prstGeom>
          <a:ln w="9525">
            <a:solidFill>
              <a:srgbClr val="9AA5B1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BarJan0"/>
          <p:cNvSpPr/>
          <p:nvPr/>
        </p:nvSpPr>
        <p:spPr>
          <a:xfrm>
            <a:off x="649650" y="5143360"/>
            <a:ext cx="340000" cy="57664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ValJan0"/>
          <p:cNvSpPr/>
          <p:nvPr/>
        </p:nvSpPr>
        <p:spPr>
          <a:xfrm>
            <a:off x="649650" y="483336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</a:p>
        </p:txBody>
      </p:sp>
      <p:sp>
        <p:nvSpPr>
          <p:cNvPr id="22" name="BarJan1"/>
          <p:cNvSpPr/>
          <p:nvPr/>
        </p:nvSpPr>
        <p:spPr>
          <a:xfrm>
            <a:off x="1029650" y="4350480"/>
            <a:ext cx="340000" cy="13695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ValJan1"/>
          <p:cNvSpPr/>
          <p:nvPr/>
        </p:nvSpPr>
        <p:spPr>
          <a:xfrm>
            <a:off x="1029650" y="40404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</a:p>
        </p:txBody>
      </p:sp>
      <p:sp>
        <p:nvSpPr>
          <p:cNvPr id="24" name="BarFeb0"/>
          <p:cNvSpPr/>
          <p:nvPr/>
        </p:nvSpPr>
        <p:spPr>
          <a:xfrm>
            <a:off x="1571670" y="4873060"/>
            <a:ext cx="340000" cy="84694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ValFeb0"/>
          <p:cNvSpPr/>
          <p:nvPr/>
        </p:nvSpPr>
        <p:spPr>
          <a:xfrm>
            <a:off x="1571670" y="456306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</a:p>
        </p:txBody>
      </p:sp>
      <p:sp>
        <p:nvSpPr>
          <p:cNvPr id="26" name="BarFeb1"/>
          <p:cNvSpPr/>
          <p:nvPr/>
        </p:nvSpPr>
        <p:spPr>
          <a:xfrm>
            <a:off x="195167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ValFeb1"/>
          <p:cNvSpPr/>
          <p:nvPr/>
        </p:nvSpPr>
        <p:spPr>
          <a:xfrm>
            <a:off x="195167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28" name="BarMar0"/>
          <p:cNvSpPr/>
          <p:nvPr/>
        </p:nvSpPr>
        <p:spPr>
          <a:xfrm>
            <a:off x="2493690" y="4746920"/>
            <a:ext cx="340000" cy="97308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ValMar0"/>
          <p:cNvSpPr/>
          <p:nvPr/>
        </p:nvSpPr>
        <p:spPr>
          <a:xfrm>
            <a:off x="2493690" y="443692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</a:p>
        </p:txBody>
      </p:sp>
      <p:sp>
        <p:nvSpPr>
          <p:cNvPr id="30" name="BarMar1"/>
          <p:cNvSpPr/>
          <p:nvPr/>
        </p:nvSpPr>
        <p:spPr>
          <a:xfrm>
            <a:off x="287369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ValMar1"/>
          <p:cNvSpPr/>
          <p:nvPr/>
        </p:nvSpPr>
        <p:spPr>
          <a:xfrm>
            <a:off x="287369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32" name="BarApr0"/>
          <p:cNvSpPr/>
          <p:nvPr/>
        </p:nvSpPr>
        <p:spPr>
          <a:xfrm>
            <a:off x="341571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ValApr0"/>
          <p:cNvSpPr/>
          <p:nvPr/>
        </p:nvSpPr>
        <p:spPr>
          <a:xfrm>
            <a:off x="341571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34" name="BarApr1"/>
          <p:cNvSpPr/>
          <p:nvPr/>
        </p:nvSpPr>
        <p:spPr>
          <a:xfrm>
            <a:off x="379571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ValApr1"/>
          <p:cNvSpPr/>
          <p:nvPr/>
        </p:nvSpPr>
        <p:spPr>
          <a:xfrm>
            <a:off x="379571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36" name="BarMay0"/>
          <p:cNvSpPr/>
          <p:nvPr/>
        </p:nvSpPr>
        <p:spPr>
          <a:xfrm>
            <a:off x="433773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ValMay0"/>
          <p:cNvSpPr/>
          <p:nvPr/>
        </p:nvSpPr>
        <p:spPr>
          <a:xfrm>
            <a:off x="433773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38" name="BarMay1"/>
          <p:cNvSpPr/>
          <p:nvPr/>
        </p:nvSpPr>
        <p:spPr>
          <a:xfrm>
            <a:off x="471773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ValMay1"/>
          <p:cNvSpPr/>
          <p:nvPr/>
        </p:nvSpPr>
        <p:spPr>
          <a:xfrm>
            <a:off x="471773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40" name="BarJun0"/>
          <p:cNvSpPr/>
          <p:nvPr/>
        </p:nvSpPr>
        <p:spPr>
          <a:xfrm>
            <a:off x="525975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ValJun0"/>
          <p:cNvSpPr/>
          <p:nvPr/>
        </p:nvSpPr>
        <p:spPr>
          <a:xfrm>
            <a:off x="525975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42" name="BarJun1"/>
          <p:cNvSpPr/>
          <p:nvPr/>
        </p:nvSpPr>
        <p:spPr>
          <a:xfrm>
            <a:off x="563975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ValJun1"/>
          <p:cNvSpPr/>
          <p:nvPr/>
        </p:nvSpPr>
        <p:spPr>
          <a:xfrm>
            <a:off x="563975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44" name="BarJul0"/>
          <p:cNvSpPr/>
          <p:nvPr/>
        </p:nvSpPr>
        <p:spPr>
          <a:xfrm>
            <a:off x="618177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ValJul0"/>
          <p:cNvSpPr/>
          <p:nvPr/>
        </p:nvSpPr>
        <p:spPr>
          <a:xfrm>
            <a:off x="618177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46" name="BarJul1"/>
          <p:cNvSpPr/>
          <p:nvPr/>
        </p:nvSpPr>
        <p:spPr>
          <a:xfrm>
            <a:off x="656177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ValJul1"/>
          <p:cNvSpPr/>
          <p:nvPr/>
        </p:nvSpPr>
        <p:spPr>
          <a:xfrm>
            <a:off x="656177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48" name="BarAug0"/>
          <p:cNvSpPr/>
          <p:nvPr/>
        </p:nvSpPr>
        <p:spPr>
          <a:xfrm>
            <a:off x="710379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ValAug0"/>
          <p:cNvSpPr/>
          <p:nvPr/>
        </p:nvSpPr>
        <p:spPr>
          <a:xfrm>
            <a:off x="710379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50" name="BarAug1"/>
          <p:cNvSpPr/>
          <p:nvPr/>
        </p:nvSpPr>
        <p:spPr>
          <a:xfrm>
            <a:off x="748379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ValAug1"/>
          <p:cNvSpPr/>
          <p:nvPr/>
        </p:nvSpPr>
        <p:spPr>
          <a:xfrm>
            <a:off x="748379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52" name="BarSep0"/>
          <p:cNvSpPr/>
          <p:nvPr/>
        </p:nvSpPr>
        <p:spPr>
          <a:xfrm>
            <a:off x="802581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ValSep0"/>
          <p:cNvSpPr/>
          <p:nvPr/>
        </p:nvSpPr>
        <p:spPr>
          <a:xfrm>
            <a:off x="802581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54" name="BarSep1"/>
          <p:cNvSpPr/>
          <p:nvPr/>
        </p:nvSpPr>
        <p:spPr>
          <a:xfrm>
            <a:off x="840581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ValSep1"/>
          <p:cNvSpPr/>
          <p:nvPr/>
        </p:nvSpPr>
        <p:spPr>
          <a:xfrm>
            <a:off x="840581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56" name="BarOct0"/>
          <p:cNvSpPr/>
          <p:nvPr/>
        </p:nvSpPr>
        <p:spPr>
          <a:xfrm>
            <a:off x="894783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ValOct0"/>
          <p:cNvSpPr/>
          <p:nvPr/>
        </p:nvSpPr>
        <p:spPr>
          <a:xfrm>
            <a:off x="894783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58" name="BarOct1"/>
          <p:cNvSpPr/>
          <p:nvPr/>
        </p:nvSpPr>
        <p:spPr>
          <a:xfrm>
            <a:off x="932783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ValOct1"/>
          <p:cNvSpPr/>
          <p:nvPr/>
        </p:nvSpPr>
        <p:spPr>
          <a:xfrm>
            <a:off x="932783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60" name="BarNov0"/>
          <p:cNvSpPr/>
          <p:nvPr/>
        </p:nvSpPr>
        <p:spPr>
          <a:xfrm>
            <a:off x="9869850" y="4819000"/>
            <a:ext cx="340000" cy="90100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ValNov0"/>
          <p:cNvSpPr/>
          <p:nvPr/>
        </p:nvSpPr>
        <p:spPr>
          <a:xfrm>
            <a:off x="9869850" y="450900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</a:p>
        </p:txBody>
      </p:sp>
      <p:sp>
        <p:nvSpPr>
          <p:cNvPr id="62" name="BarNov1"/>
          <p:cNvSpPr/>
          <p:nvPr/>
        </p:nvSpPr>
        <p:spPr>
          <a:xfrm>
            <a:off x="10249850" y="3990080"/>
            <a:ext cx="340000" cy="172992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ValNov1"/>
          <p:cNvSpPr/>
          <p:nvPr/>
        </p:nvSpPr>
        <p:spPr>
          <a:xfrm>
            <a:off x="10249850" y="368008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</a:p>
        </p:txBody>
      </p:sp>
      <p:sp>
        <p:nvSpPr>
          <p:cNvPr id="64" name="BarDec0"/>
          <p:cNvSpPr/>
          <p:nvPr/>
        </p:nvSpPr>
        <p:spPr>
          <a:xfrm>
            <a:off x="10791870" y="5215440"/>
            <a:ext cx="340000" cy="504560"/>
          </a:xfrm>
          <a:prstGeom prst="roundRect">
            <a:avLst>
              <a:gd name="adj" fmla="val 4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ValDec0"/>
          <p:cNvSpPr/>
          <p:nvPr/>
        </p:nvSpPr>
        <p:spPr>
          <a:xfrm>
            <a:off x="10791870" y="490544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A52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</a:p>
        </p:txBody>
      </p:sp>
      <p:sp>
        <p:nvSpPr>
          <p:cNvPr id="66" name="BarDec1"/>
          <p:cNvSpPr/>
          <p:nvPr/>
        </p:nvSpPr>
        <p:spPr>
          <a:xfrm>
            <a:off x="11171870" y="4386520"/>
            <a:ext cx="340000" cy="133348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ValDec1"/>
          <p:cNvSpPr/>
          <p:nvPr/>
        </p:nvSpPr>
        <p:spPr>
          <a:xfrm>
            <a:off x="11171870" y="4076520"/>
            <a:ext cx="340000" cy="29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</a:p>
        </p:txBody>
      </p:sp>
      <p:sp>
        <p:nvSpPr>
          <p:cNvPr id="68" name="Baseline"/>
          <p:cNvSpPr/>
          <p:nvPr/>
        </p:nvSpPr>
        <p:spPr>
          <a:xfrm>
            <a:off x="548640" y="5720000"/>
            <a:ext cx="11064240" cy="0"/>
          </a:xfrm>
          <a:prstGeom prst="line">
            <a:avLst/>
          </a:prstGeom>
          <a:ln w="9525">
            <a:solidFill>
              <a:srgbClr val="9AA5B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MonJan"/>
          <p:cNvSpPr/>
          <p:nvPr/>
        </p:nvSpPr>
        <p:spPr>
          <a:xfrm>
            <a:off x="54864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</a:t>
            </a:r>
          </a:p>
        </p:txBody>
      </p:sp>
      <p:sp>
        <p:nvSpPr>
          <p:cNvPr id="70" name="MonFeb"/>
          <p:cNvSpPr/>
          <p:nvPr/>
        </p:nvSpPr>
        <p:spPr>
          <a:xfrm>
            <a:off x="147066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</a:t>
            </a:r>
          </a:p>
        </p:txBody>
      </p:sp>
      <p:sp>
        <p:nvSpPr>
          <p:cNvPr id="71" name="MonMar"/>
          <p:cNvSpPr/>
          <p:nvPr/>
        </p:nvSpPr>
        <p:spPr>
          <a:xfrm>
            <a:off x="239268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</a:t>
            </a:r>
          </a:p>
        </p:txBody>
      </p:sp>
      <p:sp>
        <p:nvSpPr>
          <p:cNvPr id="72" name="MonApr"/>
          <p:cNvSpPr/>
          <p:nvPr/>
        </p:nvSpPr>
        <p:spPr>
          <a:xfrm>
            <a:off x="331470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</a:t>
            </a:r>
          </a:p>
        </p:txBody>
      </p:sp>
      <p:sp>
        <p:nvSpPr>
          <p:cNvPr id="73" name="MonMay"/>
          <p:cNvSpPr/>
          <p:nvPr/>
        </p:nvSpPr>
        <p:spPr>
          <a:xfrm>
            <a:off x="423672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</a:t>
            </a:r>
          </a:p>
        </p:txBody>
      </p:sp>
      <p:sp>
        <p:nvSpPr>
          <p:cNvPr id="74" name="MonJun"/>
          <p:cNvSpPr/>
          <p:nvPr/>
        </p:nvSpPr>
        <p:spPr>
          <a:xfrm>
            <a:off x="515874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</a:p>
        </p:txBody>
      </p:sp>
      <p:sp>
        <p:nvSpPr>
          <p:cNvPr id="75" name="MonJul"/>
          <p:cNvSpPr/>
          <p:nvPr/>
        </p:nvSpPr>
        <p:spPr>
          <a:xfrm>
            <a:off x="608076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</a:t>
            </a:r>
          </a:p>
        </p:txBody>
      </p:sp>
      <p:sp>
        <p:nvSpPr>
          <p:cNvPr id="76" name="MonAug"/>
          <p:cNvSpPr/>
          <p:nvPr/>
        </p:nvSpPr>
        <p:spPr>
          <a:xfrm>
            <a:off x="700278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</a:t>
            </a:r>
          </a:p>
        </p:txBody>
      </p:sp>
      <p:sp>
        <p:nvSpPr>
          <p:cNvPr id="77" name="MonSep"/>
          <p:cNvSpPr/>
          <p:nvPr/>
        </p:nvSpPr>
        <p:spPr>
          <a:xfrm>
            <a:off x="792480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</a:t>
            </a:r>
          </a:p>
        </p:txBody>
      </p:sp>
      <p:sp>
        <p:nvSpPr>
          <p:cNvPr id="78" name="MonOct"/>
          <p:cNvSpPr/>
          <p:nvPr/>
        </p:nvSpPr>
        <p:spPr>
          <a:xfrm>
            <a:off x="884682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</a:t>
            </a:r>
          </a:p>
        </p:txBody>
      </p:sp>
      <p:sp>
        <p:nvSpPr>
          <p:cNvPr id="79" name="MonNov"/>
          <p:cNvSpPr/>
          <p:nvPr/>
        </p:nvSpPr>
        <p:spPr>
          <a:xfrm>
            <a:off x="976884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</a:t>
            </a:r>
          </a:p>
        </p:txBody>
      </p:sp>
      <p:sp>
        <p:nvSpPr>
          <p:cNvPr id="80" name="MonDec"/>
          <p:cNvSpPr/>
          <p:nvPr/>
        </p:nvSpPr>
        <p:spPr>
          <a:xfrm>
            <a:off x="10690860" y="5760000"/>
            <a:ext cx="92202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</a:t>
            </a:r>
          </a:p>
        </p:txBody>
      </p:sp>
      <p:sp>
        <p:nvSpPr>
          <p:cNvPr id="81" name="Footnote"/>
          <p:cNvSpPr/>
          <p:nvPr/>
        </p:nvSpPr>
        <p:spPr>
          <a:xfrm>
            <a:off x="548640" y="6200000"/>
            <a:ext cx="10500000" cy="3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6B7A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Trane projections (July 24, 2026). Bars at 96 hours are modeled at four days or longer.</a:t>
            </a:r>
          </a:p>
        </p:txBody>
      </p:sp>
      <p:sp>
        <p:nvSpPr>
          <p:cNvPr id="82" name="PageNum"/>
          <p:cNvSpPr/>
          <p:nvPr/>
        </p:nvSpPr>
        <p:spPr>
          <a:xfrm>
            <a:off x="11155680" y="6236208"/>
            <a:ext cx="457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023360"/>
            <a:ext cx="4206240" cy="4206240"/>
          </a:xfrm>
          <a:prstGeom prst="ellipse">
            <a:avLst/>
          </a:prstGeom>
          <a:solidFill>
            <a:srgbClr val="065A82">
              <a:alpha val="40000"/>
            </a:srgbClr>
          </a:solidFill>
          <a:ln w="12700">
            <a:solidFill>
              <a:srgbClr val="065A8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9F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ACTION  ·  AUGUST 4, 2026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Policy Decision for the Board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685800" cy="685800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7830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00200" y="180136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the microgrid boundary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600200" y="2240280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staff to proceed with Option B4 (including Lucerne) or Option B5 (excluding Lucerne). Both are technically viable; the choice is a policy decision for the Board of Supervisors.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3200400"/>
            <a:ext cx="685800" cy="685800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320040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600200" y="321868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 is not a permanent exclusion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600200" y="3657600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Selecting the compact B5 boundary would not foreclose Lucerne. The boundary could be expanded to include Lucerne in the future. The MIP Grant Agreement with PG&amp;E and the Development Reimbursement Agreement with Trane were approved by the Board on June 23, 2026.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" y="4754880"/>
            <a:ext cx="10652760" cy="1207008"/>
          </a:xfrm>
          <a:prstGeom prst="roundRect">
            <a:avLst>
              <a:gd name="adj" fmla="val 9091"/>
            </a:avLst>
          </a:prstGeom>
          <a:solidFill>
            <a:srgbClr val="065A82"/>
          </a:solidFill>
          <a:ln w="12700">
            <a:solidFill>
              <a:srgbClr val="2C7F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4882896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3C1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 in one line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60120" y="5230368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dirty="0">
                <a:solidFill>
                  <a:srgbClr val="E6F1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 extends resilience benefits to Lucerne; Trane projects it reduces cash flow, net of operating and capital costs, by 20–25%. B5 preserves stronger project economics with a narrower service area.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95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23E7FB-4F98-19D8-2162-53AA5BB61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9A5656D-D186-FB24-34D4-85150E507C4A}"/>
              </a:ext>
            </a:extLst>
          </p:cNvPr>
          <p:cNvSpPr/>
          <p:nvPr/>
        </p:nvSpPr>
        <p:spPr>
          <a:xfrm>
            <a:off x="8778240" y="-1280160"/>
            <a:ext cx="5120640" cy="5120640"/>
          </a:xfrm>
          <a:prstGeom prst="ellipse">
            <a:avLst/>
          </a:prstGeom>
          <a:solidFill>
            <a:srgbClr val="065A82">
              <a:alpha val="45000"/>
            </a:srgbClr>
          </a:solidFill>
          <a:ln w="12700">
            <a:solidFill>
              <a:srgbClr val="065A8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5B30B0C-4E07-2B4D-ACFD-29949F0DE962}"/>
              </a:ext>
            </a:extLst>
          </p:cNvPr>
          <p:cNvSpPr/>
          <p:nvPr/>
        </p:nvSpPr>
        <p:spPr>
          <a:xfrm>
            <a:off x="10058400" y="3291840"/>
            <a:ext cx="3291840" cy="3291840"/>
          </a:xfrm>
          <a:prstGeom prst="ellipse">
            <a:avLst/>
          </a:prstGeom>
          <a:solidFill>
            <a:srgbClr val="1C7293">
              <a:alpha val="35000"/>
            </a:srgbClr>
          </a:solidFill>
          <a:ln w="12700">
            <a:solidFill>
              <a:srgbClr val="1C729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4924FAD-AE77-D41C-AE94-4E06197437F7}"/>
              </a:ext>
            </a:extLst>
          </p:cNvPr>
          <p:cNvSpPr/>
          <p:nvPr/>
        </p:nvSpPr>
        <p:spPr>
          <a:xfrm>
            <a:off x="731520" y="1371600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9F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LAKE COUNTY  ·  BOARD OF SUPERVISORS</a:t>
            </a:r>
            <a:endParaRPr lang="en-US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7CB271E-C7FA-F462-F6EC-6C3A27EA40A9}"/>
              </a:ext>
            </a:extLst>
          </p:cNvPr>
          <p:cNvSpPr/>
          <p:nvPr/>
        </p:nvSpPr>
        <p:spPr>
          <a:xfrm>
            <a:off x="731520" y="18288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FLASHES</a:t>
            </a:r>
            <a:endParaRPr lang="en-US" sz="5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6743E47-7E99-AF3B-57DF-483021E08091}"/>
              </a:ext>
            </a:extLst>
          </p:cNvPr>
          <p:cNvSpPr/>
          <p:nvPr/>
        </p:nvSpPr>
        <p:spPr>
          <a:xfrm>
            <a:off x="731520" y="274320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000"/>
              </a:lnSpc>
              <a:buNone/>
            </a:pPr>
            <a:r>
              <a:rPr lang="en-US" sz="3400" dirty="0">
                <a:solidFill>
                  <a:srgbClr val="CFE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Microgrid Incentive Program</a:t>
            </a:r>
            <a:endParaRPr lang="en-US" sz="3400" dirty="0"/>
          </a:p>
          <a:p>
            <a:pPr marL="0" indent="0">
              <a:lnSpc>
                <a:spcPts val="4000"/>
              </a:lnSpc>
              <a:buNone/>
            </a:pPr>
            <a:r>
              <a:rPr lang="en-US" sz="3400" dirty="0">
                <a:solidFill>
                  <a:srgbClr val="CFE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Boundary Options</a:t>
            </a:r>
            <a:endParaRPr lang="en-US" sz="34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73C1976-33C1-AC53-10AE-5A88B38AFD16}"/>
              </a:ext>
            </a:extLst>
          </p:cNvPr>
          <p:cNvSpPr/>
          <p:nvPr/>
        </p:nvSpPr>
        <p:spPr>
          <a:xfrm>
            <a:off x="731520" y="4343400"/>
            <a:ext cx="4892040" cy="566928"/>
          </a:xfrm>
          <a:prstGeom prst="roundRect">
            <a:avLst>
              <a:gd name="adj" fmla="val 50000"/>
            </a:avLst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3E30D6B-59BB-B148-189F-695F20A1A569}"/>
              </a:ext>
            </a:extLst>
          </p:cNvPr>
          <p:cNvSpPr/>
          <p:nvPr/>
        </p:nvSpPr>
        <p:spPr>
          <a:xfrm>
            <a:off x="731520" y="4343400"/>
            <a:ext cx="4892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B4  vs.  Option B5</a:t>
            </a:r>
            <a:endParaRPr lang="en-US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E3AB5EA-44F1-CF57-FC3A-AA75144B4BAE}"/>
              </a:ext>
            </a:extLst>
          </p:cNvPr>
          <p:cNvSpPr/>
          <p:nvPr/>
        </p:nvSpPr>
        <p:spPr>
          <a:xfrm>
            <a:off x="731520" y="5138928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F3C1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4, 2026</a:t>
            </a: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B922D63-8F7D-3EDF-FE30-40D7F4363CF3}"/>
              </a:ext>
            </a:extLst>
          </p:cNvPr>
          <p:cNvSpPr/>
          <p:nvPr/>
        </p:nvSpPr>
        <p:spPr>
          <a:xfrm>
            <a:off x="731520" y="5559552"/>
            <a:ext cx="8595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Benjamin Rickelman  ·  Deputy County Administrative Officer</a:t>
            </a:r>
            <a:endParaRPr lang="en-US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8C8B2C1-C8BD-5EB0-AC2D-A73CE85148DD}"/>
              </a:ext>
            </a:extLst>
          </p:cNvPr>
          <p:cNvSpPr/>
          <p:nvPr/>
        </p:nvSpPr>
        <p:spPr>
          <a:xfrm>
            <a:off x="731520" y="5925312"/>
            <a:ext cx="8595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Day  ·  Trane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95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827</Words>
  <Application>Microsoft Office PowerPoint</Application>
  <PresentationFormat>Widescreen</PresentationFormat>
  <Paragraphs>127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Benjamin Rickelman</cp:lastModifiedBy>
  <cp:revision>3</cp:revision>
  <dcterms:created xsi:type="dcterms:W3CDTF">2026-07-23T22:59:21Z</dcterms:created>
  <dcterms:modified xsi:type="dcterms:W3CDTF">2026-07-28T17:37:18Z</dcterms:modified>
</cp:coreProperties>
</file>