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4" r:id="rId4"/>
  </p:sldMasterIdLst>
  <p:notesMasterIdLst>
    <p:notesMasterId r:id="rId19"/>
  </p:notesMasterIdLst>
  <p:handoutMasterIdLst>
    <p:handoutMasterId r:id="rId20"/>
  </p:handoutMasterIdLst>
  <p:sldIdLst>
    <p:sldId id="296" r:id="rId5"/>
    <p:sldId id="321" r:id="rId6"/>
    <p:sldId id="322" r:id="rId7"/>
    <p:sldId id="330" r:id="rId8"/>
    <p:sldId id="323" r:id="rId9"/>
    <p:sldId id="328" r:id="rId10"/>
    <p:sldId id="329" r:id="rId11"/>
    <p:sldId id="331" r:id="rId12"/>
    <p:sldId id="319" r:id="rId13"/>
    <p:sldId id="324" r:id="rId14"/>
    <p:sldId id="325" r:id="rId15"/>
    <p:sldId id="326" r:id="rId16"/>
    <p:sldId id="327" r:id="rId17"/>
    <p:sldId id="332" r:id="rId18"/>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58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4B1156A-380E-4F78-BDF5-A606A8083BF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26" autoAdjust="0"/>
  </p:normalViewPr>
  <p:slideViewPr>
    <p:cSldViewPr snapToGrid="0">
      <p:cViewPr varScale="1">
        <p:scale>
          <a:sx n="83" d="100"/>
          <a:sy n="83" d="100"/>
        </p:scale>
        <p:origin x="858"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57BDD2-FD8F-DB97-3B52-B87D6F3C2062}"/>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a:extLst>
              <a:ext uri="{FF2B5EF4-FFF2-40B4-BE49-F238E27FC236}">
                <a16:creationId xmlns:a16="http://schemas.microsoft.com/office/drawing/2014/main" id="{79B646F6-9457-BD67-7C83-65FAA5E7510C}"/>
              </a:ext>
            </a:extLst>
          </p:cNvPr>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B149A72A-4651-45C7-9E42-35BFFD46D92F}" type="datetimeFigureOut">
              <a:rPr lang="en-US" smtClean="0"/>
              <a:t>2/25/2025</a:t>
            </a:fld>
            <a:endParaRPr lang="en-US" dirty="0"/>
          </a:p>
        </p:txBody>
      </p:sp>
      <p:sp>
        <p:nvSpPr>
          <p:cNvPr id="4" name="Footer Placeholder 3">
            <a:extLst>
              <a:ext uri="{FF2B5EF4-FFF2-40B4-BE49-F238E27FC236}">
                <a16:creationId xmlns:a16="http://schemas.microsoft.com/office/drawing/2014/main" id="{12D0DE2B-367D-0F52-FAA8-3ACF1E4EAA09}"/>
              </a:ext>
            </a:extLst>
          </p:cNvPr>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8C8EAA-C094-412A-F8A7-2165B600C3FD}"/>
              </a:ext>
            </a:extLst>
          </p:cNvPr>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89D88172-A614-444B-9E98-71B10C8CDE5C}" type="slidenum">
              <a:rPr lang="en-US" smtClean="0"/>
              <a:t>‹#›</a:t>
            </a:fld>
            <a:endParaRPr lang="en-US" dirty="0"/>
          </a:p>
        </p:txBody>
      </p:sp>
    </p:spTree>
    <p:extLst>
      <p:ext uri="{BB962C8B-B14F-4D97-AF65-F5344CB8AC3E}">
        <p14:creationId xmlns:p14="http://schemas.microsoft.com/office/powerpoint/2010/main" val="1805580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9D849352-39CB-486C-AEA5-5D17795DD0C7}" type="datetimeFigureOut">
              <a:rPr lang="en-US" smtClean="0"/>
              <a:t>2/25/2025</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C30E6F85-6220-421D-9203-84F526C4C605}" type="slidenum">
              <a:rPr lang="en-US" smtClean="0"/>
              <a:t>‹#›</a:t>
            </a:fld>
            <a:endParaRPr lang="en-US" dirty="0"/>
          </a:p>
        </p:txBody>
      </p:sp>
    </p:spTree>
    <p:extLst>
      <p:ext uri="{BB962C8B-B14F-4D97-AF65-F5344CB8AC3E}">
        <p14:creationId xmlns:p14="http://schemas.microsoft.com/office/powerpoint/2010/main" val="2510255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0E6F85-6220-421D-9203-84F526C4C605}" type="slidenum">
              <a:rPr lang="en-US" smtClean="0"/>
              <a:t>1</a:t>
            </a:fld>
            <a:endParaRPr lang="en-US" dirty="0"/>
          </a:p>
        </p:txBody>
      </p:sp>
    </p:spTree>
    <p:extLst>
      <p:ext uri="{BB962C8B-B14F-4D97-AF65-F5344CB8AC3E}">
        <p14:creationId xmlns:p14="http://schemas.microsoft.com/office/powerpoint/2010/main" val="1623119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1B838-CC08-4633-24A5-B28545D831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49723-6462-7DDD-9A74-17C8CB1F0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CCB65-CB5D-B0B7-A46E-8FA6D23483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DDFB31-8087-EC4E-C7DD-69BB92AC3795}"/>
              </a:ext>
            </a:extLst>
          </p:cNvPr>
          <p:cNvSpPr>
            <a:spLocks noGrp="1"/>
          </p:cNvSpPr>
          <p:nvPr>
            <p:ph type="sldNum" sz="quarter" idx="5"/>
          </p:nvPr>
        </p:nvSpPr>
        <p:spPr/>
        <p:txBody>
          <a:bodyPr/>
          <a:lstStyle/>
          <a:p>
            <a:fld id="{C30E6F85-6220-421D-9203-84F526C4C605}" type="slidenum">
              <a:rPr lang="en-US" smtClean="0"/>
              <a:t>12</a:t>
            </a:fld>
            <a:endParaRPr lang="en-US" dirty="0"/>
          </a:p>
        </p:txBody>
      </p:sp>
    </p:spTree>
    <p:extLst>
      <p:ext uri="{BB962C8B-B14F-4D97-AF65-F5344CB8AC3E}">
        <p14:creationId xmlns:p14="http://schemas.microsoft.com/office/powerpoint/2010/main" val="1097257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ED87A-A8DC-BB7C-68F3-61100F143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34BAC-3138-786B-6BC5-C8FFA6DCC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1E498-658E-6B45-3B3E-15BF0DF238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12E394-75F3-27D5-EB30-6DDCFF7CB82B}"/>
              </a:ext>
            </a:extLst>
          </p:cNvPr>
          <p:cNvSpPr>
            <a:spLocks noGrp="1"/>
          </p:cNvSpPr>
          <p:nvPr>
            <p:ph type="sldNum" sz="quarter" idx="5"/>
          </p:nvPr>
        </p:nvSpPr>
        <p:spPr/>
        <p:txBody>
          <a:bodyPr/>
          <a:lstStyle/>
          <a:p>
            <a:fld id="{C30E6F85-6220-421D-9203-84F526C4C605}" type="slidenum">
              <a:rPr lang="en-US" smtClean="0"/>
              <a:t>13</a:t>
            </a:fld>
            <a:endParaRPr lang="en-US" dirty="0"/>
          </a:p>
        </p:txBody>
      </p:sp>
    </p:spTree>
    <p:extLst>
      <p:ext uri="{BB962C8B-B14F-4D97-AF65-F5344CB8AC3E}">
        <p14:creationId xmlns:p14="http://schemas.microsoft.com/office/powerpoint/2010/main" val="3380763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9AFA1-F9F0-3C04-95F3-7DA36AFB3E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1C9B1E-A552-A65B-8A72-587ADF0880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0FE753-1DE3-38F5-6B43-A3D6BE9DF5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105CC8-1FF9-05C4-9405-FD7F5425EC7B}"/>
              </a:ext>
            </a:extLst>
          </p:cNvPr>
          <p:cNvSpPr>
            <a:spLocks noGrp="1"/>
          </p:cNvSpPr>
          <p:nvPr>
            <p:ph type="sldNum" sz="quarter" idx="5"/>
          </p:nvPr>
        </p:nvSpPr>
        <p:spPr/>
        <p:txBody>
          <a:bodyPr/>
          <a:lstStyle/>
          <a:p>
            <a:fld id="{C30E6F85-6220-421D-9203-84F526C4C605}" type="slidenum">
              <a:rPr lang="en-US" smtClean="0"/>
              <a:t>14</a:t>
            </a:fld>
            <a:endParaRPr lang="en-US" dirty="0"/>
          </a:p>
        </p:txBody>
      </p:sp>
    </p:spTree>
    <p:extLst>
      <p:ext uri="{BB962C8B-B14F-4D97-AF65-F5344CB8AC3E}">
        <p14:creationId xmlns:p14="http://schemas.microsoft.com/office/powerpoint/2010/main" val="349953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39A70-FEC4-BA06-6B01-41DFDE9BA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23629B-9257-9F55-0BC2-8DC720D786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CBDCDD-47AC-F196-35CD-50A52A8ABB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FBE0E6-D01D-A32F-244F-EC9E4523DB16}"/>
              </a:ext>
            </a:extLst>
          </p:cNvPr>
          <p:cNvSpPr>
            <a:spLocks noGrp="1"/>
          </p:cNvSpPr>
          <p:nvPr>
            <p:ph type="sldNum" sz="quarter" idx="5"/>
          </p:nvPr>
        </p:nvSpPr>
        <p:spPr/>
        <p:txBody>
          <a:bodyPr/>
          <a:lstStyle/>
          <a:p>
            <a:fld id="{C30E6F85-6220-421D-9203-84F526C4C605}" type="slidenum">
              <a:rPr lang="en-US" smtClean="0"/>
              <a:t>3</a:t>
            </a:fld>
            <a:endParaRPr lang="en-US" dirty="0"/>
          </a:p>
        </p:txBody>
      </p:sp>
    </p:spTree>
    <p:extLst>
      <p:ext uri="{BB962C8B-B14F-4D97-AF65-F5344CB8AC3E}">
        <p14:creationId xmlns:p14="http://schemas.microsoft.com/office/powerpoint/2010/main" val="8600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14027-5AE3-EFC0-EC2D-BB818ABEA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3C4E2-D16E-4C2A-10C8-0D1049B542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6AF08-BCD6-1DB3-B09B-D9F8B1B69A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3E877B-952C-FF8C-4342-D8CD63BDC1DA}"/>
              </a:ext>
            </a:extLst>
          </p:cNvPr>
          <p:cNvSpPr>
            <a:spLocks noGrp="1"/>
          </p:cNvSpPr>
          <p:nvPr>
            <p:ph type="sldNum" sz="quarter" idx="5"/>
          </p:nvPr>
        </p:nvSpPr>
        <p:spPr/>
        <p:txBody>
          <a:bodyPr/>
          <a:lstStyle/>
          <a:p>
            <a:fld id="{C30E6F85-6220-421D-9203-84F526C4C605}" type="slidenum">
              <a:rPr lang="en-US" smtClean="0"/>
              <a:t>4</a:t>
            </a:fld>
            <a:endParaRPr lang="en-US" dirty="0"/>
          </a:p>
        </p:txBody>
      </p:sp>
    </p:spTree>
    <p:extLst>
      <p:ext uri="{BB962C8B-B14F-4D97-AF65-F5344CB8AC3E}">
        <p14:creationId xmlns:p14="http://schemas.microsoft.com/office/powerpoint/2010/main" val="4165836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13DF-B19D-5BF9-E47A-40B63BACF1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2C28F-ED1C-493B-94B5-F81CCFBEA3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434F4A-ED31-EEF8-CA5D-C0C8615769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A59355-7637-0630-3B1E-51293B286055}"/>
              </a:ext>
            </a:extLst>
          </p:cNvPr>
          <p:cNvSpPr>
            <a:spLocks noGrp="1"/>
          </p:cNvSpPr>
          <p:nvPr>
            <p:ph type="sldNum" sz="quarter" idx="5"/>
          </p:nvPr>
        </p:nvSpPr>
        <p:spPr/>
        <p:txBody>
          <a:bodyPr/>
          <a:lstStyle/>
          <a:p>
            <a:fld id="{C30E6F85-6220-421D-9203-84F526C4C605}" type="slidenum">
              <a:rPr lang="en-US" smtClean="0"/>
              <a:t>5</a:t>
            </a:fld>
            <a:endParaRPr lang="en-US" dirty="0"/>
          </a:p>
        </p:txBody>
      </p:sp>
    </p:spTree>
    <p:extLst>
      <p:ext uri="{BB962C8B-B14F-4D97-AF65-F5344CB8AC3E}">
        <p14:creationId xmlns:p14="http://schemas.microsoft.com/office/powerpoint/2010/main" val="1085878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515F5-011D-B12B-999C-0CB5DF32F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B8FA4-0898-DED9-B17D-BE548DAE81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81E83-B851-34A7-6A46-D95CFA8AB2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119A85-FAED-5092-AC1A-6AA243999B96}"/>
              </a:ext>
            </a:extLst>
          </p:cNvPr>
          <p:cNvSpPr>
            <a:spLocks noGrp="1"/>
          </p:cNvSpPr>
          <p:nvPr>
            <p:ph type="sldNum" sz="quarter" idx="5"/>
          </p:nvPr>
        </p:nvSpPr>
        <p:spPr/>
        <p:txBody>
          <a:bodyPr/>
          <a:lstStyle/>
          <a:p>
            <a:fld id="{C30E6F85-6220-421D-9203-84F526C4C605}" type="slidenum">
              <a:rPr lang="en-US" smtClean="0"/>
              <a:t>6</a:t>
            </a:fld>
            <a:endParaRPr lang="en-US" dirty="0"/>
          </a:p>
        </p:txBody>
      </p:sp>
    </p:spTree>
    <p:extLst>
      <p:ext uri="{BB962C8B-B14F-4D97-AF65-F5344CB8AC3E}">
        <p14:creationId xmlns:p14="http://schemas.microsoft.com/office/powerpoint/2010/main" val="318143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78199-0004-CBDA-D327-35F01B5BA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3BC28-EB4A-4A7B-8B03-D5EB79A77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828A9-40B6-009B-53FA-A11C1042AE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8D476C-3AE6-6E6A-B2F0-7D76F63F572F}"/>
              </a:ext>
            </a:extLst>
          </p:cNvPr>
          <p:cNvSpPr>
            <a:spLocks noGrp="1"/>
          </p:cNvSpPr>
          <p:nvPr>
            <p:ph type="sldNum" sz="quarter" idx="5"/>
          </p:nvPr>
        </p:nvSpPr>
        <p:spPr/>
        <p:txBody>
          <a:bodyPr/>
          <a:lstStyle/>
          <a:p>
            <a:fld id="{C30E6F85-6220-421D-9203-84F526C4C605}" type="slidenum">
              <a:rPr lang="en-US" smtClean="0"/>
              <a:t>7</a:t>
            </a:fld>
            <a:endParaRPr lang="en-US" dirty="0"/>
          </a:p>
        </p:txBody>
      </p:sp>
    </p:spTree>
    <p:extLst>
      <p:ext uri="{BB962C8B-B14F-4D97-AF65-F5344CB8AC3E}">
        <p14:creationId xmlns:p14="http://schemas.microsoft.com/office/powerpoint/2010/main" val="998954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A92CC-B3D6-BE9D-C8DB-8113A891E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8D8D6-9142-852F-A38C-B3E5B1743B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99B2CA-4D9C-2D79-5507-C5C8386811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10901E-0DC0-674A-B9F9-3B2793F55F00}"/>
              </a:ext>
            </a:extLst>
          </p:cNvPr>
          <p:cNvSpPr>
            <a:spLocks noGrp="1"/>
          </p:cNvSpPr>
          <p:nvPr>
            <p:ph type="sldNum" sz="quarter" idx="5"/>
          </p:nvPr>
        </p:nvSpPr>
        <p:spPr/>
        <p:txBody>
          <a:bodyPr/>
          <a:lstStyle/>
          <a:p>
            <a:fld id="{C30E6F85-6220-421D-9203-84F526C4C605}" type="slidenum">
              <a:rPr lang="en-US" smtClean="0"/>
              <a:t>8</a:t>
            </a:fld>
            <a:endParaRPr lang="en-US" dirty="0"/>
          </a:p>
        </p:txBody>
      </p:sp>
    </p:spTree>
    <p:extLst>
      <p:ext uri="{BB962C8B-B14F-4D97-AF65-F5344CB8AC3E}">
        <p14:creationId xmlns:p14="http://schemas.microsoft.com/office/powerpoint/2010/main" val="2889294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D3C5A-A70F-8678-68DB-B3892CD5A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F6C74-0FDA-4092-3694-E4112D2747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E333E-B823-30C0-F927-1B749ED77E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252EEA-0ABC-B94D-174A-5FA33027E5B1}"/>
              </a:ext>
            </a:extLst>
          </p:cNvPr>
          <p:cNvSpPr>
            <a:spLocks noGrp="1"/>
          </p:cNvSpPr>
          <p:nvPr>
            <p:ph type="sldNum" sz="quarter" idx="5"/>
          </p:nvPr>
        </p:nvSpPr>
        <p:spPr/>
        <p:txBody>
          <a:bodyPr/>
          <a:lstStyle/>
          <a:p>
            <a:fld id="{C30E6F85-6220-421D-9203-84F526C4C605}" type="slidenum">
              <a:rPr lang="en-US" smtClean="0"/>
              <a:t>9</a:t>
            </a:fld>
            <a:endParaRPr lang="en-US" dirty="0"/>
          </a:p>
        </p:txBody>
      </p:sp>
    </p:spTree>
    <p:extLst>
      <p:ext uri="{BB962C8B-B14F-4D97-AF65-F5344CB8AC3E}">
        <p14:creationId xmlns:p14="http://schemas.microsoft.com/office/powerpoint/2010/main" val="2007025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FB613-862D-ED50-1C6D-EA8685180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FF9A7-C9AD-9E98-0AB5-2BA7483B91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0A638-DD90-10A6-606B-280697ED52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18B374-4A74-23ED-DB16-732B3DC8C798}"/>
              </a:ext>
            </a:extLst>
          </p:cNvPr>
          <p:cNvSpPr>
            <a:spLocks noGrp="1"/>
          </p:cNvSpPr>
          <p:nvPr>
            <p:ph type="sldNum" sz="quarter" idx="5"/>
          </p:nvPr>
        </p:nvSpPr>
        <p:spPr/>
        <p:txBody>
          <a:bodyPr/>
          <a:lstStyle/>
          <a:p>
            <a:fld id="{C30E6F85-6220-421D-9203-84F526C4C605}" type="slidenum">
              <a:rPr lang="en-US" smtClean="0"/>
              <a:t>11</a:t>
            </a:fld>
            <a:endParaRPr lang="en-US" dirty="0"/>
          </a:p>
        </p:txBody>
      </p:sp>
    </p:spTree>
    <p:extLst>
      <p:ext uri="{BB962C8B-B14F-4D97-AF65-F5344CB8AC3E}">
        <p14:creationId xmlns:p14="http://schemas.microsoft.com/office/powerpoint/2010/main" val="50382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2126749867"/>
      </p:ext>
    </p:extLst>
  </p:cSld>
  <p:clrMapOvr>
    <a:overrideClrMapping bg1="dk1" tx1="lt1" bg2="dk2" tx2="lt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391870978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302111891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58121AD-8518-1695-111E-C8CFF8A3D0D4}"/>
              </a:ext>
              <a:ext uri="{C183D7F6-B498-43B3-948B-1728B52AA6E4}">
                <adec:decorative xmlns:adec="http://schemas.microsoft.com/office/drawing/2017/decorative" val="1"/>
              </a:ext>
            </a:extLst>
          </p:cNvPr>
          <p:cNvGrpSpPr/>
          <p:nvPr userDrawn="1"/>
        </p:nvGrpSpPr>
        <p:grpSpPr>
          <a:xfrm>
            <a:off x="-4" y="0"/>
            <a:ext cx="12192004" cy="6858000"/>
            <a:chOff x="-4" y="0"/>
            <a:chExt cx="12192004" cy="6858000"/>
          </a:xfrm>
        </p:grpSpPr>
        <p:sp useBgFill="1">
          <p:nvSpPr>
            <p:cNvPr id="15" name="Rectangle 14">
              <a:extLst>
                <a:ext uri="{FF2B5EF4-FFF2-40B4-BE49-F238E27FC236}">
                  <a16:creationId xmlns:a16="http://schemas.microsoft.com/office/drawing/2014/main" id="{52728D19-281F-4946-9684-65A557653DDA}"/>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412D4F2-D8CF-48D7-8E93-9342D2AE3950}"/>
                </a:ext>
              </a:extLst>
            </p:cNvPr>
            <p:cNvSpPr/>
            <p:nvPr userDrawn="1"/>
          </p:nvSpPr>
          <p:spPr>
            <a:xfrm rot="10800000" flipH="1">
              <a:off x="0" y="0"/>
              <a:ext cx="12191999" cy="6858000"/>
            </a:xfrm>
            <a:prstGeom prst="rect">
              <a:avLst/>
            </a:prstGeom>
            <a:gradFill>
              <a:gsLst>
                <a:gs pos="0">
                  <a:schemeClr val="accent5">
                    <a:alpha val="75000"/>
                  </a:schemeClr>
                </a:gs>
                <a:gs pos="100000">
                  <a:schemeClr val="tx2">
                    <a:lumMod val="50000"/>
                    <a:lumOff val="50000"/>
                    <a:alpha val="48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81071F9-5F9E-43AF-B1F9-8F94CCA0D1D0}"/>
                </a:ext>
              </a:extLst>
            </p:cNvPr>
            <p:cNvSpPr/>
            <p:nvPr userDrawn="1"/>
          </p:nvSpPr>
          <p:spPr>
            <a:xfrm rot="10800000">
              <a:off x="-4" y="456773"/>
              <a:ext cx="12191999" cy="6400800"/>
            </a:xfrm>
            <a:prstGeom prst="rect">
              <a:avLst/>
            </a:prstGeom>
            <a:gradFill>
              <a:gsLst>
                <a:gs pos="0">
                  <a:schemeClr val="accent5">
                    <a:alpha val="37000"/>
                  </a:schemeClr>
                </a:gs>
                <a:gs pos="92000">
                  <a:schemeClr val="accent2">
                    <a:alpha val="7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954D1A4-E8FD-4E5A-A528-35498A356680}"/>
                </a:ext>
              </a:extLst>
            </p:cNvPr>
            <p:cNvSpPr/>
            <p:nvPr userDrawn="1"/>
          </p:nvSpPr>
          <p:spPr>
            <a:xfrm rot="10800000" flipH="1">
              <a:off x="-2" y="0"/>
              <a:ext cx="6096001" cy="6858000"/>
            </a:xfrm>
            <a:prstGeom prst="rect">
              <a:avLst/>
            </a:prstGeom>
            <a:gradFill>
              <a:gsLst>
                <a:gs pos="13000">
                  <a:schemeClr val="accent2">
                    <a:alpha val="61000"/>
                  </a:schemeClr>
                </a:gs>
                <a:gs pos="99000">
                  <a:schemeClr val="accent4"/>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dirty="0"/>
            </a:p>
          </p:txBody>
        </p:sp>
        <p:sp>
          <p:nvSpPr>
            <p:cNvPr id="20" name="Freeform: Shape 19">
              <a:extLst>
                <a:ext uri="{FF2B5EF4-FFF2-40B4-BE49-F238E27FC236}">
                  <a16:creationId xmlns:a16="http://schemas.microsoft.com/office/drawing/2014/main" id="{230DFABF-2A96-46EC-8C35-1C4A9D0A0739}"/>
                </a:ext>
              </a:extLst>
            </p:cNvPr>
            <p:cNvSpPr>
              <a:spLocks noChangeAspect="1"/>
            </p:cNvSpPr>
            <p:nvPr userDrawn="1"/>
          </p:nvSpPr>
          <p:spPr>
            <a:xfrm rot="16200000" flipH="1">
              <a:off x="3489960" y="822961"/>
              <a:ext cx="5212080" cy="5212080"/>
            </a:xfrm>
            <a:prstGeom prst="ellipse">
              <a:avLst/>
            </a:prstGeom>
            <a:gradFill flip="none" rotWithShape="1">
              <a:gsLst>
                <a:gs pos="7000">
                  <a:schemeClr val="accent4">
                    <a:lumMod val="60000"/>
                    <a:lumOff val="40000"/>
                    <a:alpha val="3000"/>
                  </a:schemeClr>
                </a:gs>
                <a:gs pos="100000">
                  <a:schemeClr val="bg1">
                    <a:alpha val="16000"/>
                  </a:schemeClr>
                </a:gs>
              </a:gsLst>
              <a:lin ang="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6" name="Freeform: Shape 19">
            <a:extLst>
              <a:ext uri="{FF2B5EF4-FFF2-40B4-BE49-F238E27FC236}">
                <a16:creationId xmlns:a16="http://schemas.microsoft.com/office/drawing/2014/main" id="{9829D3BA-2CE1-52FA-09B7-96BDEAF530CE}"/>
              </a:ext>
              <a:ext uri="{C183D7F6-B498-43B3-948B-1728B52AA6E4}">
                <adec:decorative xmlns:adec="http://schemas.microsoft.com/office/drawing/2017/decorative" val="1"/>
              </a:ext>
            </a:extLst>
          </p:cNvPr>
          <p:cNvSpPr>
            <a:spLocks noChangeAspect="1"/>
          </p:cNvSpPr>
          <p:nvPr userDrawn="1"/>
        </p:nvSpPr>
        <p:spPr>
          <a:xfrm>
            <a:off x="3124200" y="459028"/>
            <a:ext cx="5943600" cy="5939944"/>
          </a:xfrm>
          <a:prstGeom prst="ellipse">
            <a:avLst/>
          </a:prstGeom>
          <a:gradFill flip="none" rotWithShape="1">
            <a:gsLst>
              <a:gs pos="7000">
                <a:schemeClr val="accent5">
                  <a:alpha val="30000"/>
                </a:schemeClr>
              </a:gs>
              <a:gs pos="100000">
                <a:schemeClr val="accent3">
                  <a:alpha val="2000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55BA1B2-362C-9BE1-25F7-1E3A86E2667F}"/>
              </a:ext>
            </a:extLst>
          </p:cNvPr>
          <p:cNvSpPr>
            <a:spLocks noGrp="1"/>
          </p:cNvSpPr>
          <p:nvPr>
            <p:ph type="title" hasCustomPrompt="1"/>
          </p:nvPr>
        </p:nvSpPr>
        <p:spPr>
          <a:xfrm>
            <a:off x="975360" y="1731702"/>
            <a:ext cx="10241280" cy="3394596"/>
          </a:xfrm>
        </p:spPr>
        <p:txBody>
          <a:bodyPr anchor="ctr" anchorCtr="0"/>
          <a:lstStyle>
            <a:lvl1pPr algn="ctr">
              <a:defRPr baseline="0"/>
            </a:lvl1pPr>
          </a:lstStyle>
          <a:p>
            <a:r>
              <a:rPr lang="en-US" dirty="0"/>
              <a:t>Click to add title</a:t>
            </a:r>
          </a:p>
        </p:txBody>
      </p:sp>
      <p:sp>
        <p:nvSpPr>
          <p:cNvPr id="3" name="Rectangle 2">
            <a:extLst>
              <a:ext uri="{FF2B5EF4-FFF2-40B4-BE49-F238E27FC236}">
                <a16:creationId xmlns:a16="http://schemas.microsoft.com/office/drawing/2014/main" id="{4253DD31-8C23-CEA0-7016-E263E3AE4D48}"/>
              </a:ext>
              <a:ext uri="{C183D7F6-B498-43B3-948B-1728B52AA6E4}">
                <adec:decorative xmlns:adec="http://schemas.microsoft.com/office/drawing/2017/decorative" val="1"/>
              </a:ext>
            </a:extLst>
          </p:cNvPr>
          <p:cNvSpPr/>
          <p:nvPr userDrawn="1"/>
        </p:nvSpPr>
        <p:spPr>
          <a:xfrm>
            <a:off x="1" y="6401228"/>
            <a:ext cx="12192000" cy="456772"/>
          </a:xfrm>
          <a:prstGeom prst="rect">
            <a:avLst/>
          </a:prstGeom>
          <a:gradFill>
            <a:gsLst>
              <a:gs pos="0">
                <a:schemeClr val="accent5">
                  <a:alpha val="75000"/>
                </a:schemeClr>
              </a:gs>
              <a:gs pos="100000">
                <a:schemeClr val="tx2">
                  <a:lumMod val="50000"/>
                  <a:lumOff val="50000"/>
                  <a:alpha val="48000"/>
                </a:schemeClr>
              </a:gs>
            </a:gsLst>
            <a:lin ang="13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63834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8E402A4-F264-4871-DFF1-9A34F1F199C2}"/>
              </a:ext>
              <a:ext uri="{C183D7F6-B498-43B3-948B-1728B52AA6E4}">
                <adec:decorative xmlns:adec="http://schemas.microsoft.com/office/drawing/2017/decorative" val="1"/>
              </a:ext>
            </a:extLst>
          </p:cNvPr>
          <p:cNvGrpSpPr/>
          <p:nvPr userDrawn="1"/>
        </p:nvGrpSpPr>
        <p:grpSpPr>
          <a:xfrm>
            <a:off x="-30482" y="0"/>
            <a:ext cx="12252955" cy="6858000"/>
            <a:chOff x="-30482" y="0"/>
            <a:chExt cx="12252955" cy="6858000"/>
          </a:xfrm>
        </p:grpSpPr>
        <p:sp useBgFill="1">
          <p:nvSpPr>
            <p:cNvPr id="15" name="Rectangle 14">
              <a:extLst>
                <a:ext uri="{FF2B5EF4-FFF2-40B4-BE49-F238E27FC236}">
                  <a16:creationId xmlns:a16="http://schemas.microsoft.com/office/drawing/2014/main" id="{52728D19-281F-4946-9684-65A557653DDA}"/>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412D4F2-D8CF-48D7-8E93-9342D2AE3950}"/>
                </a:ext>
              </a:extLst>
            </p:cNvPr>
            <p:cNvSpPr/>
            <p:nvPr userDrawn="1"/>
          </p:nvSpPr>
          <p:spPr>
            <a:xfrm rot="10800000" flipH="1">
              <a:off x="-4250" y="0"/>
              <a:ext cx="12191999" cy="6858000"/>
            </a:xfrm>
            <a:prstGeom prst="rect">
              <a:avLst/>
            </a:prstGeom>
            <a:gradFill>
              <a:gsLst>
                <a:gs pos="0">
                  <a:schemeClr val="accent5">
                    <a:alpha val="75000"/>
                  </a:schemeClr>
                </a:gs>
                <a:gs pos="100000">
                  <a:schemeClr val="tx2">
                    <a:lumMod val="50000"/>
                    <a:lumOff val="50000"/>
                    <a:alpha val="48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81071F9-5F9E-43AF-B1F9-8F94CCA0D1D0}"/>
                </a:ext>
              </a:extLst>
            </p:cNvPr>
            <p:cNvSpPr/>
            <p:nvPr userDrawn="1"/>
          </p:nvSpPr>
          <p:spPr>
            <a:xfrm rot="10800000">
              <a:off x="-4" y="456773"/>
              <a:ext cx="12191999" cy="6400800"/>
            </a:xfrm>
            <a:prstGeom prst="rect">
              <a:avLst/>
            </a:prstGeom>
            <a:gradFill>
              <a:gsLst>
                <a:gs pos="0">
                  <a:schemeClr val="accent5">
                    <a:alpha val="37000"/>
                  </a:schemeClr>
                </a:gs>
                <a:gs pos="92000">
                  <a:schemeClr val="accent2">
                    <a:alpha val="7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954D1A4-E8FD-4E5A-A528-35498A356680}"/>
                </a:ext>
              </a:extLst>
            </p:cNvPr>
            <p:cNvSpPr/>
            <p:nvPr userDrawn="1"/>
          </p:nvSpPr>
          <p:spPr>
            <a:xfrm rot="10800000" flipH="1">
              <a:off x="-30482" y="0"/>
              <a:ext cx="6553723" cy="6858000"/>
            </a:xfrm>
            <a:prstGeom prst="rect">
              <a:avLst/>
            </a:prstGeom>
            <a:gradFill>
              <a:gsLst>
                <a:gs pos="13000">
                  <a:schemeClr val="accent2">
                    <a:alpha val="61000"/>
                  </a:schemeClr>
                </a:gs>
                <a:gs pos="99000">
                  <a:schemeClr val="accent4"/>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dirty="0"/>
            </a:p>
          </p:txBody>
        </p:sp>
        <p:sp>
          <p:nvSpPr>
            <p:cNvPr id="20" name="Freeform: Shape 19">
              <a:extLst>
                <a:ext uri="{FF2B5EF4-FFF2-40B4-BE49-F238E27FC236}">
                  <a16:creationId xmlns:a16="http://schemas.microsoft.com/office/drawing/2014/main" id="{230DFABF-2A96-46EC-8C35-1C4A9D0A0739}"/>
                </a:ext>
              </a:extLst>
            </p:cNvPr>
            <p:cNvSpPr/>
            <p:nvPr userDrawn="1"/>
          </p:nvSpPr>
          <p:spPr>
            <a:xfrm flipH="1">
              <a:off x="6523243" y="469850"/>
              <a:ext cx="3170572" cy="6387725"/>
            </a:xfrm>
            <a:custGeom>
              <a:avLst/>
              <a:gdLst>
                <a:gd name="connsiteX0" fmla="*/ 0 w 4065484"/>
                <a:gd name="connsiteY0" fmla="*/ 4424531 h 8849062"/>
                <a:gd name="connsiteX1" fmla="*/ 3899197 w 4065484"/>
                <a:gd name="connsiteY1" fmla="*/ 8840480 h 8849062"/>
                <a:gd name="connsiteX2" fmla="*/ 4065484 w 4065484"/>
                <a:gd name="connsiteY2" fmla="*/ 8849062 h 8849062"/>
                <a:gd name="connsiteX3" fmla="*/ 4065483 w 4065484"/>
                <a:gd name="connsiteY3" fmla="*/ 0 h 8849062"/>
                <a:gd name="connsiteX4" fmla="*/ 3899197 w 4065484"/>
                <a:gd name="connsiteY4" fmla="*/ 8581 h 8849062"/>
                <a:gd name="connsiteX5" fmla="*/ 0 w 4065484"/>
                <a:gd name="connsiteY5" fmla="*/ 4424531 h 884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5484" h="8849062">
                  <a:moveTo>
                    <a:pt x="0" y="4424531"/>
                  </a:moveTo>
                  <a:cubicBezTo>
                    <a:pt x="0" y="6722831"/>
                    <a:pt x="1709076" y="8613167"/>
                    <a:pt x="3899197" y="8840480"/>
                  </a:cubicBezTo>
                  <a:lnTo>
                    <a:pt x="4065484" y="8849062"/>
                  </a:lnTo>
                  <a:lnTo>
                    <a:pt x="4065483" y="0"/>
                  </a:lnTo>
                  <a:lnTo>
                    <a:pt x="3899197" y="8581"/>
                  </a:lnTo>
                  <a:cubicBezTo>
                    <a:pt x="1709075" y="235897"/>
                    <a:pt x="0" y="2126232"/>
                    <a:pt x="0" y="4424531"/>
                  </a:cubicBezTo>
                  <a:close/>
                </a:path>
              </a:pathLst>
            </a:custGeom>
            <a:gradFill flip="none" rotWithShape="1">
              <a:gsLst>
                <a:gs pos="7000">
                  <a:schemeClr val="accent4">
                    <a:lumMod val="60000"/>
                    <a:lumOff val="40000"/>
                    <a:alpha val="10000"/>
                  </a:schemeClr>
                </a:gs>
                <a:gs pos="100000">
                  <a:schemeClr val="bg1">
                    <a:alpha val="16000"/>
                  </a:schemeClr>
                </a:gs>
              </a:gsLst>
              <a:lin ang="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19">
              <a:extLst>
                <a:ext uri="{FF2B5EF4-FFF2-40B4-BE49-F238E27FC236}">
                  <a16:creationId xmlns:a16="http://schemas.microsoft.com/office/drawing/2014/main" id="{0CC1E85A-F138-6197-E8DA-2DE6BB5E0619}"/>
                </a:ext>
              </a:extLst>
            </p:cNvPr>
            <p:cNvSpPr>
              <a:spLocks noChangeAspect="1"/>
            </p:cNvSpPr>
            <p:nvPr userDrawn="1"/>
          </p:nvSpPr>
          <p:spPr>
            <a:xfrm rot="16200000" flipH="1">
              <a:off x="3822710" y="933418"/>
              <a:ext cx="5431536" cy="5431536"/>
            </a:xfrm>
            <a:prstGeom prst="ellipse">
              <a:avLst/>
            </a:prstGeom>
            <a:gradFill flip="none" rotWithShape="1">
              <a:gsLst>
                <a:gs pos="7000">
                  <a:schemeClr val="accent4">
                    <a:lumMod val="60000"/>
                    <a:lumOff val="40000"/>
                    <a:alpha val="3000"/>
                  </a:schemeClr>
                </a:gs>
                <a:gs pos="100000">
                  <a:schemeClr val="bg1">
                    <a:alpha val="16000"/>
                  </a:schemeClr>
                </a:gs>
              </a:gsLst>
              <a:lin ang="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6EECD023-F890-6522-3CBB-909C23BF31B3}"/>
                </a:ext>
              </a:extLst>
            </p:cNvPr>
            <p:cNvSpPr/>
            <p:nvPr userDrawn="1"/>
          </p:nvSpPr>
          <p:spPr>
            <a:xfrm rot="5400000" flipH="1">
              <a:off x="8043933" y="2679459"/>
              <a:ext cx="2657845" cy="5699234"/>
            </a:xfrm>
            <a:prstGeom prst="rect">
              <a:avLst/>
            </a:prstGeom>
            <a:gradFill>
              <a:gsLst>
                <a:gs pos="2000">
                  <a:schemeClr val="accent4">
                    <a:alpha val="50000"/>
                  </a:schemeClr>
                </a:gs>
                <a:gs pos="100000">
                  <a:schemeClr val="accent3">
                    <a:alpha val="20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155BA1B2-362C-9BE1-25F7-1E3A86E2667F}"/>
              </a:ext>
            </a:extLst>
          </p:cNvPr>
          <p:cNvSpPr>
            <a:spLocks noGrp="1"/>
          </p:cNvSpPr>
          <p:nvPr>
            <p:ph type="title" hasCustomPrompt="1"/>
          </p:nvPr>
        </p:nvSpPr>
        <p:spPr>
          <a:xfrm>
            <a:off x="741872" y="548640"/>
            <a:ext cx="5538158" cy="5810678"/>
          </a:xfrm>
        </p:spPr>
        <p:txBody>
          <a:bodyPr anchor="ctr" anchorCtr="0"/>
          <a:lstStyle>
            <a:lvl1pPr algn="l">
              <a:defRPr baseline="0"/>
            </a:lvl1pPr>
          </a:lstStyle>
          <a:p>
            <a:r>
              <a:rPr lang="en-US" dirty="0"/>
              <a:t>Click to add title</a:t>
            </a:r>
          </a:p>
        </p:txBody>
      </p:sp>
      <p:sp>
        <p:nvSpPr>
          <p:cNvPr id="14" name="Picture Placeholder 13">
            <a:extLst>
              <a:ext uri="{FF2B5EF4-FFF2-40B4-BE49-F238E27FC236}">
                <a16:creationId xmlns:a16="http://schemas.microsoft.com/office/drawing/2014/main" id="{E5A540C6-9611-36DF-E763-4F4D9F619037}"/>
              </a:ext>
            </a:extLst>
          </p:cNvPr>
          <p:cNvSpPr>
            <a:spLocks noGrp="1"/>
          </p:cNvSpPr>
          <p:nvPr>
            <p:ph type="pic" sz="quarter" idx="13"/>
          </p:nvPr>
        </p:nvSpPr>
        <p:spPr>
          <a:xfrm>
            <a:off x="6523243" y="948047"/>
            <a:ext cx="2711967" cy="5431330"/>
          </a:xfrm>
          <a:custGeom>
            <a:avLst/>
            <a:gdLst>
              <a:gd name="connsiteX0" fmla="*/ 0 w 2711967"/>
              <a:gd name="connsiteY0" fmla="*/ 0 h 5431330"/>
              <a:gd name="connsiteX1" fmla="*/ 275450 w 2711967"/>
              <a:gd name="connsiteY1" fmla="*/ 13918 h 5431330"/>
              <a:gd name="connsiteX2" fmla="*/ 2711967 w 2711967"/>
              <a:gd name="connsiteY2" fmla="*/ 2715665 h 5431330"/>
              <a:gd name="connsiteX3" fmla="*/ 275450 w 2711967"/>
              <a:gd name="connsiteY3" fmla="*/ 5417412 h 5431330"/>
              <a:gd name="connsiteX4" fmla="*/ 0 w 2711967"/>
              <a:gd name="connsiteY4" fmla="*/ 5431330 h 5431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1967" h="5431330">
                <a:moveTo>
                  <a:pt x="0" y="0"/>
                </a:moveTo>
                <a:lnTo>
                  <a:pt x="275450" y="13918"/>
                </a:lnTo>
                <a:cubicBezTo>
                  <a:pt x="1644006" y="152993"/>
                  <a:pt x="2711967" y="1309531"/>
                  <a:pt x="2711967" y="2715665"/>
                </a:cubicBezTo>
                <a:cubicBezTo>
                  <a:pt x="2711967" y="4121800"/>
                  <a:pt x="1644006" y="5278338"/>
                  <a:pt x="275450" y="5417412"/>
                </a:cubicBezTo>
                <a:lnTo>
                  <a:pt x="0" y="5431330"/>
                </a:lnTo>
                <a:close/>
              </a:path>
            </a:pathLst>
          </a:custGeom>
          <a:solidFill>
            <a:schemeClr val="accent6"/>
          </a:solidFill>
        </p:spPr>
        <p:txBody>
          <a:bodyPr wrap="square" tIns="1645920" rIns="182880" anchor="t" anchorCtr="0">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645038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58121AD-8518-1695-111E-C8CFF8A3D0D4}"/>
              </a:ext>
              <a:ext uri="{C183D7F6-B498-43B3-948B-1728B52AA6E4}">
                <adec:decorative xmlns:adec="http://schemas.microsoft.com/office/drawing/2017/decorative" val="1"/>
              </a:ext>
            </a:extLst>
          </p:cNvPr>
          <p:cNvGrpSpPr/>
          <p:nvPr userDrawn="1"/>
        </p:nvGrpSpPr>
        <p:grpSpPr>
          <a:xfrm>
            <a:off x="-4" y="0"/>
            <a:ext cx="12192004" cy="6858000"/>
            <a:chOff x="-4" y="0"/>
            <a:chExt cx="12192004" cy="6858000"/>
          </a:xfrm>
        </p:grpSpPr>
        <p:sp useBgFill="1">
          <p:nvSpPr>
            <p:cNvPr id="15" name="Rectangle 14">
              <a:extLst>
                <a:ext uri="{FF2B5EF4-FFF2-40B4-BE49-F238E27FC236}">
                  <a16:creationId xmlns:a16="http://schemas.microsoft.com/office/drawing/2014/main" id="{52728D19-281F-4946-9684-65A557653DDA}"/>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412D4F2-D8CF-48D7-8E93-9342D2AE3950}"/>
                </a:ext>
              </a:extLst>
            </p:cNvPr>
            <p:cNvSpPr/>
            <p:nvPr userDrawn="1"/>
          </p:nvSpPr>
          <p:spPr>
            <a:xfrm rot="10800000" flipH="1">
              <a:off x="0" y="0"/>
              <a:ext cx="12191999" cy="6858000"/>
            </a:xfrm>
            <a:prstGeom prst="rect">
              <a:avLst/>
            </a:prstGeom>
            <a:gradFill>
              <a:gsLst>
                <a:gs pos="0">
                  <a:schemeClr val="accent5">
                    <a:alpha val="75000"/>
                  </a:schemeClr>
                </a:gs>
                <a:gs pos="100000">
                  <a:schemeClr val="tx2">
                    <a:lumMod val="50000"/>
                    <a:lumOff val="50000"/>
                    <a:alpha val="48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81071F9-5F9E-43AF-B1F9-8F94CCA0D1D0}"/>
                </a:ext>
              </a:extLst>
            </p:cNvPr>
            <p:cNvSpPr/>
            <p:nvPr userDrawn="1"/>
          </p:nvSpPr>
          <p:spPr>
            <a:xfrm rot="10800000">
              <a:off x="-4" y="456773"/>
              <a:ext cx="12191999" cy="6400800"/>
            </a:xfrm>
            <a:prstGeom prst="rect">
              <a:avLst/>
            </a:prstGeom>
            <a:gradFill>
              <a:gsLst>
                <a:gs pos="0">
                  <a:schemeClr val="accent5">
                    <a:alpha val="37000"/>
                  </a:schemeClr>
                </a:gs>
                <a:gs pos="92000">
                  <a:schemeClr val="accent2">
                    <a:alpha val="7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954D1A4-E8FD-4E5A-A528-35498A356680}"/>
                </a:ext>
              </a:extLst>
            </p:cNvPr>
            <p:cNvSpPr/>
            <p:nvPr userDrawn="1"/>
          </p:nvSpPr>
          <p:spPr>
            <a:xfrm rot="10800000" flipH="1">
              <a:off x="-2" y="0"/>
              <a:ext cx="6096001" cy="6858000"/>
            </a:xfrm>
            <a:prstGeom prst="rect">
              <a:avLst/>
            </a:prstGeom>
            <a:gradFill>
              <a:gsLst>
                <a:gs pos="13000">
                  <a:schemeClr val="accent2">
                    <a:alpha val="61000"/>
                  </a:schemeClr>
                </a:gs>
                <a:gs pos="99000">
                  <a:schemeClr val="accent4"/>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dirty="0"/>
            </a:p>
          </p:txBody>
        </p:sp>
        <p:sp>
          <p:nvSpPr>
            <p:cNvPr id="20" name="Freeform: Shape 19">
              <a:extLst>
                <a:ext uri="{FF2B5EF4-FFF2-40B4-BE49-F238E27FC236}">
                  <a16:creationId xmlns:a16="http://schemas.microsoft.com/office/drawing/2014/main" id="{230DFABF-2A96-46EC-8C35-1C4A9D0A0739}"/>
                </a:ext>
              </a:extLst>
            </p:cNvPr>
            <p:cNvSpPr/>
            <p:nvPr userDrawn="1"/>
          </p:nvSpPr>
          <p:spPr>
            <a:xfrm rot="16200000" flipH="1">
              <a:off x="4063256" y="400727"/>
              <a:ext cx="4065484" cy="8849062"/>
            </a:xfrm>
            <a:custGeom>
              <a:avLst/>
              <a:gdLst>
                <a:gd name="connsiteX0" fmla="*/ 0 w 4065484"/>
                <a:gd name="connsiteY0" fmla="*/ 4424531 h 8849062"/>
                <a:gd name="connsiteX1" fmla="*/ 3899197 w 4065484"/>
                <a:gd name="connsiteY1" fmla="*/ 8840480 h 8849062"/>
                <a:gd name="connsiteX2" fmla="*/ 4065484 w 4065484"/>
                <a:gd name="connsiteY2" fmla="*/ 8849062 h 8849062"/>
                <a:gd name="connsiteX3" fmla="*/ 4065483 w 4065484"/>
                <a:gd name="connsiteY3" fmla="*/ 0 h 8849062"/>
                <a:gd name="connsiteX4" fmla="*/ 3899197 w 4065484"/>
                <a:gd name="connsiteY4" fmla="*/ 8581 h 8849062"/>
                <a:gd name="connsiteX5" fmla="*/ 0 w 4065484"/>
                <a:gd name="connsiteY5" fmla="*/ 4424531 h 884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5484" h="8849062">
                  <a:moveTo>
                    <a:pt x="0" y="4424531"/>
                  </a:moveTo>
                  <a:cubicBezTo>
                    <a:pt x="0" y="6722831"/>
                    <a:pt x="1709076" y="8613167"/>
                    <a:pt x="3899197" y="8840480"/>
                  </a:cubicBezTo>
                  <a:lnTo>
                    <a:pt x="4065484" y="8849062"/>
                  </a:lnTo>
                  <a:lnTo>
                    <a:pt x="4065483" y="0"/>
                  </a:lnTo>
                  <a:lnTo>
                    <a:pt x="3899197" y="8581"/>
                  </a:lnTo>
                  <a:cubicBezTo>
                    <a:pt x="1709075" y="235897"/>
                    <a:pt x="0" y="2126232"/>
                    <a:pt x="0" y="4424531"/>
                  </a:cubicBezTo>
                  <a:close/>
                </a:path>
              </a:pathLst>
            </a:custGeom>
            <a:gradFill flip="none" rotWithShape="1">
              <a:gsLst>
                <a:gs pos="7000">
                  <a:schemeClr val="accent4">
                    <a:lumMod val="60000"/>
                    <a:lumOff val="40000"/>
                    <a:alpha val="3000"/>
                  </a:schemeClr>
                </a:gs>
                <a:gs pos="100000">
                  <a:schemeClr val="bg1">
                    <a:alpha val="16000"/>
                  </a:schemeClr>
                </a:gs>
              </a:gsLst>
              <a:lin ang="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155BA1B2-362C-9BE1-25F7-1E3A86E2667F}"/>
              </a:ext>
            </a:extLst>
          </p:cNvPr>
          <p:cNvSpPr>
            <a:spLocks noGrp="1"/>
          </p:cNvSpPr>
          <p:nvPr>
            <p:ph type="title" hasCustomPrompt="1"/>
          </p:nvPr>
        </p:nvSpPr>
        <p:spPr>
          <a:xfrm>
            <a:off x="975360" y="590550"/>
            <a:ext cx="10241280" cy="1439418"/>
          </a:xfrm>
        </p:spPr>
        <p:txBody>
          <a:bodyPr/>
          <a:lstStyle>
            <a:lvl1pPr algn="ctr">
              <a:defRPr baseline="0"/>
            </a:lvl1pPr>
          </a:lstStyle>
          <a:p>
            <a:r>
              <a:rPr lang="en-US" dirty="0"/>
              <a:t>Click to add title</a:t>
            </a:r>
          </a:p>
        </p:txBody>
      </p:sp>
      <p:sp>
        <p:nvSpPr>
          <p:cNvPr id="4" name="Text Placeholder 3">
            <a:extLst>
              <a:ext uri="{FF2B5EF4-FFF2-40B4-BE49-F238E27FC236}">
                <a16:creationId xmlns:a16="http://schemas.microsoft.com/office/drawing/2014/main" id="{3F0D9302-4099-D96F-C590-EF27DFFCD145}"/>
              </a:ext>
            </a:extLst>
          </p:cNvPr>
          <p:cNvSpPr>
            <a:spLocks noGrp="1"/>
          </p:cNvSpPr>
          <p:nvPr>
            <p:ph type="body" sz="quarter" idx="14" hasCustomPrompt="1"/>
          </p:nvPr>
        </p:nvSpPr>
        <p:spPr>
          <a:xfrm>
            <a:off x="975360" y="2408517"/>
            <a:ext cx="10241280" cy="832393"/>
          </a:xfrm>
        </p:spPr>
        <p:txBody>
          <a:bodyPr>
            <a:normAutofit/>
          </a:bodyPr>
          <a:lstStyle>
            <a:lvl1pPr marL="0" indent="0" algn="ctr">
              <a:buNone/>
              <a:defRPr sz="24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add subtitle</a:t>
            </a:r>
          </a:p>
        </p:txBody>
      </p:sp>
      <p:sp>
        <p:nvSpPr>
          <p:cNvPr id="23" name="Picture Placeholder 22">
            <a:extLst>
              <a:ext uri="{FF2B5EF4-FFF2-40B4-BE49-F238E27FC236}">
                <a16:creationId xmlns:a16="http://schemas.microsoft.com/office/drawing/2014/main" id="{D7662E6F-0458-41D6-A36A-37011FA74BF8}"/>
              </a:ext>
            </a:extLst>
          </p:cNvPr>
          <p:cNvSpPr>
            <a:spLocks noGrp="1"/>
          </p:cNvSpPr>
          <p:nvPr>
            <p:ph type="pic" sz="quarter" idx="13"/>
          </p:nvPr>
        </p:nvSpPr>
        <p:spPr>
          <a:xfrm>
            <a:off x="2343302" y="3351746"/>
            <a:ext cx="7519558" cy="3506255"/>
          </a:xfrm>
          <a:custGeom>
            <a:avLst/>
            <a:gdLst>
              <a:gd name="connsiteX0" fmla="*/ 3759779 w 7519558"/>
              <a:gd name="connsiteY0" fmla="*/ 0 h 3506255"/>
              <a:gd name="connsiteX1" fmla="*/ 7513560 w 7519558"/>
              <a:gd name="connsiteY1" fmla="*/ 3387468 h 3506255"/>
              <a:gd name="connsiteX2" fmla="*/ 7519558 w 7519558"/>
              <a:gd name="connsiteY2" fmla="*/ 3506255 h 3506255"/>
              <a:gd name="connsiteX3" fmla="*/ 0 w 7519558"/>
              <a:gd name="connsiteY3" fmla="*/ 3506255 h 3506255"/>
              <a:gd name="connsiteX4" fmla="*/ 5998 w 7519558"/>
              <a:gd name="connsiteY4" fmla="*/ 3387468 h 3506255"/>
              <a:gd name="connsiteX5" fmla="*/ 3759779 w 7519558"/>
              <a:gd name="connsiteY5" fmla="*/ 0 h 3506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9558" h="3506255">
                <a:moveTo>
                  <a:pt x="3759779" y="0"/>
                </a:moveTo>
                <a:cubicBezTo>
                  <a:pt x="5713450" y="0"/>
                  <a:pt x="7320331" y="1484777"/>
                  <a:pt x="7513560" y="3387468"/>
                </a:cubicBezTo>
                <a:lnTo>
                  <a:pt x="7519558" y="3506255"/>
                </a:lnTo>
                <a:lnTo>
                  <a:pt x="0" y="3506255"/>
                </a:lnTo>
                <a:lnTo>
                  <a:pt x="5998" y="3387468"/>
                </a:lnTo>
                <a:cubicBezTo>
                  <a:pt x="199227" y="1484777"/>
                  <a:pt x="1806109" y="0"/>
                  <a:pt x="3759779" y="0"/>
                </a:cubicBezTo>
                <a:close/>
              </a:path>
            </a:pathLst>
          </a:custGeom>
          <a:solidFill>
            <a:schemeClr val="accent6"/>
          </a:solidFill>
        </p:spPr>
        <p:txBody>
          <a:bodyPr wrap="square" tIns="365760" anchor="t" anchorCtr="0">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903421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385565489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2667774629"/>
      </p:ext>
    </p:extLst>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r>
              <a:rPr lang="en-US"/>
              <a:t>20XX</a:t>
            </a:r>
            <a:endParaRPr lang="en-US" dirty="0"/>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229304147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C01389E6-C847-4AD0-B56D-D205B2EAB1EE}"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6229696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20XX</a:t>
            </a:r>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223369038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20XX</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180943391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r>
              <a:rPr lang="en-US"/>
              <a:t>20XX</a:t>
            </a:r>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Presentation Title</a:t>
            </a:r>
            <a:endParaRPr lang="en-US" dirty="0"/>
          </a:p>
        </p:txBody>
      </p:sp>
      <p:sp>
        <p:nvSpPr>
          <p:cNvPr id="11" name="Slide Number Placeholder 10"/>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237064881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r>
              <a:rPr lang="en-US"/>
              <a:t>20XX</a:t>
            </a:r>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C01389E6-C847-4AD0-B56D-D205B2EAB1EE}" type="slidenum">
              <a:rPr lang="en-US" smtClean="0"/>
              <a:pPr/>
              <a:t>‹#›</a:t>
            </a:fld>
            <a:endParaRPr lang="en-US" dirty="0"/>
          </a:p>
        </p:txBody>
      </p:sp>
    </p:spTree>
    <p:extLst>
      <p:ext uri="{BB962C8B-B14F-4D97-AF65-F5344CB8AC3E}">
        <p14:creationId xmlns:p14="http://schemas.microsoft.com/office/powerpoint/2010/main" val="161229747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20XX</a:t>
            </a:r>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01389E6-C847-4AD0-B56D-D205B2EAB1EE}" type="slidenum">
              <a:rPr lang="en-US" smtClean="0"/>
              <a:pPr/>
              <a:t>‹#›</a:t>
            </a:fld>
            <a:endParaRPr lang="en-US" dirty="0"/>
          </a:p>
        </p:txBody>
      </p:sp>
      <p:grpSp>
        <p:nvGrpSpPr>
          <p:cNvPr id="7" name="Group 6">
            <a:extLst>
              <a:ext uri="{FF2B5EF4-FFF2-40B4-BE49-F238E27FC236}">
                <a16:creationId xmlns:a16="http://schemas.microsoft.com/office/drawing/2014/main" id="{3F872AC7-2726-ACEC-3FDE-9A7B6BED3511}"/>
              </a:ext>
              <a:ext uri="{C183D7F6-B498-43B3-948B-1728B52AA6E4}">
                <adec:decorative xmlns:adec="http://schemas.microsoft.com/office/drawing/2017/decorative" val="1"/>
              </a:ext>
            </a:extLst>
          </p:cNvPr>
          <p:cNvGrpSpPr/>
          <p:nvPr userDrawn="1"/>
        </p:nvGrpSpPr>
        <p:grpSpPr>
          <a:xfrm>
            <a:off x="0" y="6409177"/>
            <a:ext cx="12192000" cy="456774"/>
            <a:chOff x="0" y="6401226"/>
            <a:chExt cx="12192000" cy="456774"/>
          </a:xfrm>
        </p:grpSpPr>
        <p:sp>
          <p:nvSpPr>
            <p:cNvPr id="8" name="Rectangle 7">
              <a:extLst>
                <a:ext uri="{FF2B5EF4-FFF2-40B4-BE49-F238E27FC236}">
                  <a16:creationId xmlns:a16="http://schemas.microsoft.com/office/drawing/2014/main" id="{25313B0F-353B-3E9C-B4DA-125490F29598}"/>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BCF6530-D7AE-A057-8F6F-FA068B2F1DB0}"/>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6339404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E0F0A-3BC6-A4BF-0161-DCE0CBC0C609}"/>
              </a:ext>
            </a:extLst>
          </p:cNvPr>
          <p:cNvSpPr>
            <a:spLocks noGrp="1"/>
          </p:cNvSpPr>
          <p:nvPr>
            <p:ph type="title"/>
          </p:nvPr>
        </p:nvSpPr>
        <p:spPr>
          <a:xfrm>
            <a:off x="303596" y="949124"/>
            <a:ext cx="11584807" cy="3621546"/>
          </a:xfrm>
          <a:noFill/>
          <a:ln>
            <a:noFill/>
          </a:ln>
        </p:spPr>
        <p:txBody>
          <a:bodyPr vert="horz" lIns="91440" tIns="45720" rIns="91440" bIns="45720" rtlCol="0" anchor="ctr">
            <a:normAutofit/>
          </a:bodyPr>
          <a:lstStyle/>
          <a:p>
            <a:pPr>
              <a:lnSpc>
                <a:spcPct val="83000"/>
              </a:lnSpc>
            </a:pPr>
            <a:r>
              <a:rPr lang="en-US" sz="4800" spc="-100" dirty="0">
                <a:solidFill>
                  <a:schemeClr val="bg1"/>
                </a:solidFill>
                <a:latin typeface="Calibri" panose="020F0502020204030204" pitchFamily="34" charset="0"/>
                <a:ea typeface="Calibri" panose="020F0502020204030204" pitchFamily="34" charset="0"/>
                <a:cs typeface="Calibri" panose="020F0502020204030204" pitchFamily="34" charset="0"/>
              </a:rPr>
              <a:t>COUNTY OF LAKE</a:t>
            </a:r>
            <a:br>
              <a:rPr lang="en-US" sz="9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8000" spc="-100" dirty="0">
                <a:solidFill>
                  <a:schemeClr val="bg1"/>
                </a:solidFill>
                <a:latin typeface="Calibri" panose="020F0502020204030204" pitchFamily="34" charset="0"/>
                <a:ea typeface="Calibri" panose="020F0502020204030204" pitchFamily="34" charset="0"/>
                <a:cs typeface="Calibri" panose="020F0502020204030204" pitchFamily="34" charset="0"/>
              </a:rPr>
              <a:t>2025 road Projects</a:t>
            </a:r>
            <a:br>
              <a:rPr lang="en-US" sz="9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200" spc="-100" dirty="0">
                <a:solidFill>
                  <a:schemeClr val="bg1"/>
                </a:solidFill>
                <a:latin typeface="Calibri" panose="020F0502020204030204" pitchFamily="34" charset="0"/>
                <a:ea typeface="Calibri" panose="020F0502020204030204" pitchFamily="34" charset="0"/>
                <a:cs typeface="Calibri" panose="020F0502020204030204" pitchFamily="34" charset="0"/>
              </a:rPr>
              <a:t>Construction, Design, and Grant Pursuits</a:t>
            </a:r>
            <a:endParaRPr lang="en-US" sz="3200" i="1"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Logo&#10;&#10;Description automatically generated">
            <a:extLst>
              <a:ext uri="{FF2B5EF4-FFF2-40B4-BE49-F238E27FC236}">
                <a16:creationId xmlns:a16="http://schemas.microsoft.com/office/drawing/2014/main" id="{1BFBBBD5-3704-8751-8AF6-E180E1D8E5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399" y="4479044"/>
            <a:ext cx="1912231" cy="1912231"/>
          </a:xfrm>
          <a:prstGeom prst="rect">
            <a:avLst/>
          </a:prstGeom>
        </p:spPr>
      </p:pic>
    </p:spTree>
    <p:extLst>
      <p:ext uri="{BB962C8B-B14F-4D97-AF65-F5344CB8AC3E}">
        <p14:creationId xmlns:p14="http://schemas.microsoft.com/office/powerpoint/2010/main" val="3899882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8C2685-F730-55E3-839E-E0A7AF8DE16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01E1042-5BDD-1392-2C93-44CF86C71A03}"/>
              </a:ext>
            </a:extLst>
          </p:cNvPr>
          <p:cNvSpPr>
            <a:spLocks noGrp="1"/>
          </p:cNvSpPr>
          <p:nvPr>
            <p:ph type="body" sz="quarter" idx="14"/>
          </p:nvPr>
        </p:nvSpPr>
        <p:spPr>
          <a:xfrm>
            <a:off x="6096000" y="1582839"/>
            <a:ext cx="5964438" cy="5275161"/>
          </a:xfrm>
        </p:spPr>
        <p:txBody>
          <a:bodyPr vert="horz" lIns="91440" tIns="45720" rIns="91440" bIns="45720" rtlCol="0">
            <a:normAutofit/>
          </a:bodyPr>
          <a:lstStyle/>
          <a:p>
            <a:pPr marL="228600" lvl="2" indent="0">
              <a:lnSpc>
                <a:spcPct val="110000"/>
              </a:lnSpc>
              <a:spcBef>
                <a:spcPts val="0"/>
              </a:spcBef>
              <a:buClr>
                <a:schemeClr val="bg1"/>
              </a:buClr>
              <a:buNone/>
            </a:pPr>
            <a:endPar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28600" lvl="2" indent="0">
              <a:lnSpc>
                <a:spcPct val="110000"/>
              </a:lnSpc>
              <a:spcBef>
                <a:spcPts val="0"/>
              </a:spcBef>
              <a:spcAft>
                <a:spcPts val="2400"/>
              </a:spcAft>
              <a:buClr>
                <a:schemeClr val="bg1"/>
              </a:buClr>
              <a:buNone/>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What Projects should be added to the Plan?</a:t>
            </a:r>
          </a:p>
          <a:p>
            <a:pPr lvl="2" indent="-457200">
              <a:lnSpc>
                <a:spcPct val="110000"/>
              </a:lnSpc>
              <a:spcBef>
                <a:spcPts val="0"/>
              </a:spcBef>
              <a:buClr>
                <a:schemeClr val="bg1"/>
              </a:buClr>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Reconstruct Arterial and Collector Roads</a:t>
            </a:r>
          </a:p>
          <a:p>
            <a:pPr lvl="2" indent="-457200">
              <a:lnSpc>
                <a:spcPct val="110000"/>
              </a:lnSpc>
              <a:spcBef>
                <a:spcPts val="0"/>
              </a:spcBef>
              <a:buClr>
                <a:schemeClr val="bg1"/>
              </a:buClr>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Landslide Repairs</a:t>
            </a:r>
          </a:p>
          <a:p>
            <a:pPr lvl="2" indent="-457200">
              <a:lnSpc>
                <a:spcPct val="110000"/>
              </a:lnSpc>
              <a:spcBef>
                <a:spcPts val="0"/>
              </a:spcBef>
              <a:buClr>
                <a:schemeClr val="bg1"/>
              </a:buClr>
            </a:pPr>
            <a:endPar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28600" lvl="2" indent="0">
              <a:lnSpc>
                <a:spcPct val="110000"/>
              </a:lnSpc>
              <a:spcBef>
                <a:spcPts val="0"/>
              </a:spcBef>
              <a:buClr>
                <a:schemeClr val="bg1"/>
              </a:buClr>
              <a:buNone/>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What other projects should be added?</a:t>
            </a:r>
          </a:p>
          <a:p>
            <a:pPr marL="228600" lvl="2" indent="0">
              <a:lnSpc>
                <a:spcPct val="110000"/>
              </a:lnSpc>
              <a:spcBef>
                <a:spcPts val="0"/>
              </a:spcBef>
              <a:buClr>
                <a:schemeClr val="bg1"/>
              </a:buClr>
              <a:buNone/>
            </a:pPr>
            <a:endPar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571500" lvl="2" indent="-342900">
              <a:lnSpc>
                <a:spcPct val="110000"/>
              </a:lnSpc>
              <a:spcBef>
                <a:spcPts val="0"/>
              </a:spcBef>
              <a:buClr>
                <a:schemeClr val="bg1"/>
              </a:buClr>
            </a:pPr>
            <a:endPar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28600" lvl="2" indent="0">
              <a:lnSpc>
                <a:spcPct val="110000"/>
              </a:lnSpc>
              <a:spcBef>
                <a:spcPts val="0"/>
              </a:spcBef>
              <a:buClr>
                <a:schemeClr val="bg1"/>
              </a:buClr>
              <a:buNone/>
            </a:pPr>
            <a:endPar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28600" lvl="2" indent="0">
              <a:lnSpc>
                <a:spcPct val="110000"/>
              </a:lnSpc>
              <a:spcBef>
                <a:spcPts val="0"/>
              </a:spcBef>
              <a:buClr>
                <a:schemeClr val="bg1"/>
              </a:buClr>
              <a:buNone/>
            </a:pPr>
            <a:endPar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28600" lvl="2" indent="0">
              <a:lnSpc>
                <a:spcPct val="110000"/>
              </a:lnSpc>
              <a:spcBef>
                <a:spcPts val="0"/>
              </a:spcBef>
              <a:buClr>
                <a:schemeClr val="bg1"/>
              </a:buClr>
              <a:buNone/>
            </a:pPr>
            <a:endPar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itle 1">
            <a:extLst>
              <a:ext uri="{FF2B5EF4-FFF2-40B4-BE49-F238E27FC236}">
                <a16:creationId xmlns:a16="http://schemas.microsoft.com/office/drawing/2014/main" id="{69C74B12-9D40-ACFE-F1FD-EDD712F53B27}"/>
              </a:ext>
            </a:extLst>
          </p:cNvPr>
          <p:cNvSpPr txBox="1">
            <a:spLocks/>
          </p:cNvSpPr>
          <p:nvPr/>
        </p:nvSpPr>
        <p:spPr>
          <a:xfrm>
            <a:off x="6426739" y="520169"/>
            <a:ext cx="5633699" cy="101616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a:lstStyle>
          <a:p>
            <a:pPr>
              <a:lnSpc>
                <a:spcPct val="100000"/>
              </a:lnSpc>
            </a:pPr>
            <a:r>
              <a:rPr lang="en-US" sz="2800"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2026 Regional transportation Plan ADDITIONAL Proposed Projects</a:t>
            </a:r>
            <a:endParaRPr lang="en-US" sz="4000"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road next to a body of water&#10;&#10;Description automatically generated with medium confidence">
            <a:extLst>
              <a:ext uri="{FF2B5EF4-FFF2-40B4-BE49-F238E27FC236}">
                <a16:creationId xmlns:a16="http://schemas.microsoft.com/office/drawing/2014/main" id="{3583760B-BED8-776E-642E-C546B1ACD76A}"/>
              </a:ext>
            </a:extLst>
          </p:cNvPr>
          <p:cNvPicPr>
            <a:picLocks noChangeAspect="1"/>
          </p:cNvPicPr>
          <p:nvPr/>
        </p:nvPicPr>
        <p:blipFill>
          <a:blip r:embed="rId2"/>
          <a:srcRect t="13046" b="5086"/>
          <a:stretch/>
        </p:blipFill>
        <p:spPr>
          <a:xfrm>
            <a:off x="259812" y="558268"/>
            <a:ext cx="5561907" cy="6071131"/>
          </a:xfrm>
          <a:prstGeom prst="rect">
            <a:avLst/>
          </a:prstGeom>
          <a:ln>
            <a:noFill/>
          </a:ln>
          <a:effectLst>
            <a:softEdge rad="112500"/>
          </a:effectLst>
        </p:spPr>
      </p:pic>
    </p:spTree>
    <p:extLst>
      <p:ext uri="{BB962C8B-B14F-4D97-AF65-F5344CB8AC3E}">
        <p14:creationId xmlns:p14="http://schemas.microsoft.com/office/powerpoint/2010/main" val="235487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2"/>
                                        </p:tgtEl>
                                        <p:attrNameLst>
                                          <p:attrName>style.visibility</p:attrName>
                                        </p:attrNameLst>
                                      </p:cBhvr>
                                      <p:to>
                                        <p:strVal val="visible"/>
                                      </p:to>
                                    </p:set>
                                    <p:animEffect transition="in" filter="fade">
                                      <p:cBhvr>
                                        <p:cTn id="7" dur="7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a:extLst>
            <a:ext uri="{FF2B5EF4-FFF2-40B4-BE49-F238E27FC236}">
              <a16:creationId xmlns:a16="http://schemas.microsoft.com/office/drawing/2014/main" id="{71DAF406-12E9-1CD0-100C-77365DDAEC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427A2-AA8D-4B19-3400-8FD059D44F1C}"/>
              </a:ext>
            </a:extLst>
          </p:cNvPr>
          <p:cNvSpPr>
            <a:spLocks noGrp="1"/>
          </p:cNvSpPr>
          <p:nvPr>
            <p:ph type="title" idx="4294967295"/>
          </p:nvPr>
        </p:nvSpPr>
        <p:spPr>
          <a:xfrm>
            <a:off x="121607" y="236666"/>
            <a:ext cx="6791325" cy="700007"/>
          </a:xfrm>
          <a:noFill/>
          <a:ln>
            <a:noFill/>
          </a:ln>
        </p:spPr>
        <p:txBody>
          <a:bodyPr vert="horz" lIns="91440" tIns="45720" rIns="91440" bIns="45720" rtlCol="0" anchor="ctr">
            <a:normAutofit fontScale="90000"/>
          </a:bodyPr>
          <a:lstStyle/>
          <a:p>
            <a:pPr>
              <a:lnSpc>
                <a:spcPct val="100000"/>
              </a:lnSpc>
            </a:pPr>
            <a:r>
              <a:rPr lang="en-US"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2022 Active transportation program</a:t>
            </a:r>
            <a:br>
              <a:rPr lang="en-US"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br>
            <a:r>
              <a:rPr lang="en-US"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Projects (Existing Plan)</a:t>
            </a:r>
            <a:endParaRPr lang="en-US" sz="4000" cap="all"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BD71274A-C8C4-E2E6-D2F3-34262CF4D04B}"/>
              </a:ext>
            </a:extLst>
          </p:cNvPr>
          <p:cNvSpPr txBox="1"/>
          <p:nvPr/>
        </p:nvSpPr>
        <p:spPr>
          <a:xfrm>
            <a:off x="354430" y="1287547"/>
            <a:ext cx="6791325" cy="4955203"/>
          </a:xfrm>
          <a:prstGeom prst="rect">
            <a:avLst/>
          </a:prstGeom>
          <a:noFill/>
        </p:spPr>
        <p:txBody>
          <a:bodyPr wrap="square" rtlCol="0">
            <a:spAutoFit/>
          </a:bodyPr>
          <a:lstStyle/>
          <a:p>
            <a:pPr marL="0" lvl="1">
              <a:spcAft>
                <a:spcPts val="24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South Main Street Widening and Bike Lanes (South Lakeport)</a:t>
            </a:r>
          </a:p>
          <a:p>
            <a:pPr marL="0" lvl="1">
              <a:spcAft>
                <a:spcPts val="24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Soda Bay Road Widening and Bike Lanes (South Lakeport)</a:t>
            </a:r>
          </a:p>
          <a:p>
            <a:pPr marL="0" lvl="1">
              <a:spcAft>
                <a:spcPts val="24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Middletown Multi-Use Trail (Middletown)</a:t>
            </a:r>
          </a:p>
          <a:p>
            <a:pPr marL="0" lvl="1">
              <a:spcAft>
                <a:spcPts val="24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Kelseyville Road Safe Routes to School Pedestrian Improvements (Kelseyville)</a:t>
            </a:r>
          </a:p>
          <a:p>
            <a:pPr marL="0" lvl="1">
              <a:spcAft>
                <a:spcPts val="24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Bridge Arbor Bikeway (North Lakeport)</a:t>
            </a:r>
          </a:p>
          <a:p>
            <a:pPr marL="0" lvl="1">
              <a:spcAft>
                <a:spcPts val="24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Rainbow Road Complete Streets Improvements (North Lakeport)</a:t>
            </a:r>
          </a:p>
        </p:txBody>
      </p:sp>
      <p:pic>
        <p:nvPicPr>
          <p:cNvPr id="9" name="Picture 8" descr="A picture containing grass, outdoor, sky, field&#10;&#10;Description automatically generated">
            <a:extLst>
              <a:ext uri="{FF2B5EF4-FFF2-40B4-BE49-F238E27FC236}">
                <a16:creationId xmlns:a16="http://schemas.microsoft.com/office/drawing/2014/main" id="{710D25F2-F4F2-5EDA-0336-E88506B88EE2}"/>
              </a:ext>
            </a:extLst>
          </p:cNvPr>
          <p:cNvPicPr>
            <a:picLocks noChangeAspect="1"/>
          </p:cNvPicPr>
          <p:nvPr/>
        </p:nvPicPr>
        <p:blipFill>
          <a:blip r:embed="rId3"/>
          <a:stretch>
            <a:fillRect/>
          </a:stretch>
        </p:blipFill>
        <p:spPr>
          <a:xfrm>
            <a:off x="7145755" y="0"/>
            <a:ext cx="5143500" cy="6858000"/>
          </a:xfrm>
          <a:prstGeom prst="rect">
            <a:avLst/>
          </a:prstGeom>
        </p:spPr>
      </p:pic>
    </p:spTree>
    <p:extLst>
      <p:ext uri="{BB962C8B-B14F-4D97-AF65-F5344CB8AC3E}">
        <p14:creationId xmlns:p14="http://schemas.microsoft.com/office/powerpoint/2010/main" val="180482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4CA6147-6349-6890-EF8C-3D51E89E5FD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037B506-D235-48A2-6DF4-A593C8FB7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085"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6DFCB-7176-0DCE-6378-4BE5B9B3D8B3}"/>
              </a:ext>
            </a:extLst>
          </p:cNvPr>
          <p:cNvSpPr>
            <a:spLocks noGrp="1"/>
          </p:cNvSpPr>
          <p:nvPr>
            <p:ph type="title" idx="4294967295"/>
          </p:nvPr>
        </p:nvSpPr>
        <p:spPr>
          <a:xfrm>
            <a:off x="6119084" y="211997"/>
            <a:ext cx="6072915" cy="910747"/>
          </a:xfrm>
          <a:noFill/>
          <a:ln>
            <a:noFill/>
          </a:ln>
        </p:spPr>
        <p:txBody>
          <a:bodyPr vert="horz" lIns="182880" tIns="182880" rIns="182880" bIns="182880" rtlCol="0" anchor="ctr">
            <a:noAutofit/>
          </a:bodyPr>
          <a:lstStyle/>
          <a:p>
            <a:pPr>
              <a:lnSpc>
                <a:spcPct val="100000"/>
              </a:lnSpc>
            </a:pPr>
            <a:r>
              <a:rPr lang="en-US"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2022 active transportation plan Projects (</a:t>
            </a:r>
            <a:r>
              <a:rPr lang="en-US" sz="2000"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continued)</a:t>
            </a:r>
            <a:endParaRPr lang="en-US"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7AB60AFD-3A7C-AFEB-B516-F684620D1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966"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3F7B4B5-3F70-E6C8-C70D-6C51DF5551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777"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itting on a bench on a dock over a lake&#10;&#10;Description automatically generated with medium confidence">
            <a:extLst>
              <a:ext uri="{FF2B5EF4-FFF2-40B4-BE49-F238E27FC236}">
                <a16:creationId xmlns:a16="http://schemas.microsoft.com/office/drawing/2014/main" id="{51A4C1BE-4767-FF4E-4DC6-0381820FA2F1}"/>
              </a:ext>
            </a:extLst>
          </p:cNvPr>
          <p:cNvPicPr>
            <a:picLocks noChangeAspect="1"/>
          </p:cNvPicPr>
          <p:nvPr/>
        </p:nvPicPr>
        <p:blipFill>
          <a:blip r:embed="rId3"/>
          <a:srcRect l="17441" r="14915" b="-1"/>
          <a:stretch/>
        </p:blipFill>
        <p:spPr>
          <a:xfrm>
            <a:off x="904875" y="868688"/>
            <a:ext cx="4328027" cy="4798687"/>
          </a:xfrm>
          <a:prstGeom prst="rect">
            <a:avLst/>
          </a:prstGeom>
          <a:ln>
            <a:noFill/>
          </a:ln>
          <a:effectLst>
            <a:softEdge rad="112500"/>
          </a:effectLst>
        </p:spPr>
      </p:pic>
      <p:sp>
        <p:nvSpPr>
          <p:cNvPr id="3" name="TextBox 2">
            <a:extLst>
              <a:ext uri="{FF2B5EF4-FFF2-40B4-BE49-F238E27FC236}">
                <a16:creationId xmlns:a16="http://schemas.microsoft.com/office/drawing/2014/main" id="{D0492F80-A191-BD44-D58A-B3C007ED7BFF}"/>
              </a:ext>
            </a:extLst>
          </p:cNvPr>
          <p:cNvSpPr txBox="1"/>
          <p:nvPr/>
        </p:nvSpPr>
        <p:spPr>
          <a:xfrm>
            <a:off x="6366687" y="1244461"/>
            <a:ext cx="5825313" cy="5613539"/>
          </a:xfrm>
          <a:prstGeom prst="rect">
            <a:avLst/>
          </a:prstGeom>
        </p:spPr>
        <p:txBody>
          <a:bodyPr vert="horz" lIns="91440" tIns="45720" rIns="91440" bIns="45720" rtlCol="0">
            <a:normAutofit fontScale="85000" lnSpcReduction="20000"/>
          </a:bodyPr>
          <a:lstStyle/>
          <a:p>
            <a:pPr marL="0" lvl="1">
              <a:lnSpc>
                <a:spcPct val="120000"/>
              </a:lnSpc>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Pedestrian Improvement Projects</a:t>
            </a:r>
          </a:p>
          <a:p>
            <a:pPr marL="457200" lvl="2">
              <a:lnSpc>
                <a:spcPct val="120000"/>
              </a:lnSpc>
              <a:spcAft>
                <a:spcPts val="6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North Lakeport</a:t>
            </a:r>
          </a:p>
          <a:p>
            <a:pPr lvl="2" indent="-457200">
              <a:lnSpc>
                <a:spcPct val="120000"/>
              </a:lnSpc>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Lakeshore Boulevard  </a:t>
            </a:r>
          </a:p>
          <a:p>
            <a:pPr marL="457200" lvl="2">
              <a:lnSpc>
                <a:spcPct val="120000"/>
              </a:lnSpc>
              <a:spcAft>
                <a:spcPts val="6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Lucerne </a:t>
            </a:r>
          </a:p>
          <a:p>
            <a:pPr lvl="2" indent="-457200">
              <a:lnSpc>
                <a:spcPct val="120000"/>
              </a:lnSpc>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Country Club Drive ,  3</a:t>
            </a:r>
            <a:r>
              <a:rPr lang="en-US" sz="2400" spc="-1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rd</a:t>
            </a: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 9</a:t>
            </a:r>
            <a:r>
              <a:rPr lang="en-US" sz="2400" spc="-1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th </a:t>
            </a: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  10</a:t>
            </a:r>
            <a:r>
              <a:rPr lang="en-US" sz="2400" spc="-1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th </a:t>
            </a: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 14</a:t>
            </a:r>
            <a:r>
              <a:rPr lang="en-US" sz="2400" spc="-1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th, </a:t>
            </a: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,15</a:t>
            </a:r>
            <a:r>
              <a:rPr lang="en-US" sz="2400" spc="-1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th </a:t>
            </a: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 16</a:t>
            </a:r>
            <a:r>
              <a:rPr lang="en-US" sz="2400" spc="-1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th </a:t>
            </a: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 17</a:t>
            </a:r>
            <a:r>
              <a:rPr lang="en-US" sz="2400" spc="-1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th  </a:t>
            </a:r>
            <a:endPar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lvl="2">
              <a:lnSpc>
                <a:spcPct val="120000"/>
              </a:lnSpc>
              <a:spcAft>
                <a:spcPts val="6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Lower Lake</a:t>
            </a:r>
          </a:p>
          <a:p>
            <a:pPr lvl="2" indent="-457200">
              <a:lnSpc>
                <a:spcPct val="120000"/>
              </a:lnSpc>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Lake Street</a:t>
            </a:r>
          </a:p>
          <a:p>
            <a:pPr lvl="1">
              <a:lnSpc>
                <a:spcPct val="120000"/>
              </a:lnSpc>
              <a:spcAft>
                <a:spcPts val="6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Middletown</a:t>
            </a:r>
          </a:p>
          <a:p>
            <a:pPr marL="914400" lvl="1" indent="-457200">
              <a:lnSpc>
                <a:spcPct val="120000"/>
              </a:lnSpc>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North of Highway 175,  South of Highway 175, Bush Street / Pine Street</a:t>
            </a:r>
          </a:p>
          <a:p>
            <a:pPr lvl="1">
              <a:lnSpc>
                <a:spcPct val="120000"/>
              </a:lnSpc>
              <a:spcAft>
                <a:spcPts val="600"/>
              </a:spcAft>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Kelseyville</a:t>
            </a:r>
          </a:p>
          <a:p>
            <a:pPr marL="800100" lvl="1" indent="-342900">
              <a:lnSpc>
                <a:spcPct val="120000"/>
              </a:lnSpc>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Live Oak Drive / Main Street, Main Street / 3</a:t>
            </a:r>
            <a:r>
              <a:rPr lang="en-US" sz="2400" spc="-100"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rd</a:t>
            </a: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 Street, Bell Hill Drive / Main Street</a:t>
            </a:r>
          </a:p>
          <a:p>
            <a:pPr marL="457200" indent="-457200">
              <a:spcAft>
                <a:spcPts val="600"/>
              </a:spcAft>
              <a:buFont typeface="Arial" panose="020B0604020202020204" pitchFamily="34" charset="0"/>
              <a:buChar char="•"/>
            </a:pPr>
            <a:endPar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spcAft>
                <a:spcPts val="600"/>
              </a:spcAft>
            </a:pPr>
            <a:endPar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spcAft>
                <a:spcPts val="600"/>
              </a:spcAft>
            </a:pPr>
            <a:endPar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85750" indent="-228600" defTabSz="914400">
              <a:lnSpc>
                <a:spcPct val="90000"/>
              </a:lnSpc>
              <a:spcBef>
                <a:spcPts val="1000"/>
              </a:spcBef>
              <a:spcAft>
                <a:spcPts val="600"/>
              </a:spcAft>
              <a:buClr>
                <a:schemeClr val="accent2"/>
              </a:buClr>
              <a:buFont typeface="Arial" panose="020B0604020202020204" pitchFamily="34" charset="0"/>
              <a:buChar char="•"/>
            </a:pPr>
            <a:endParaRPr lang="en-US" sz="1400" dirty="0">
              <a:solidFill>
                <a:srgbClr val="FFFFFF"/>
              </a:solidFill>
            </a:endParaRPr>
          </a:p>
        </p:txBody>
      </p:sp>
    </p:spTree>
    <p:extLst>
      <p:ext uri="{BB962C8B-B14F-4D97-AF65-F5344CB8AC3E}">
        <p14:creationId xmlns:p14="http://schemas.microsoft.com/office/powerpoint/2010/main" val="53796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a:extLst>
            <a:ext uri="{FF2B5EF4-FFF2-40B4-BE49-F238E27FC236}">
              <a16:creationId xmlns:a16="http://schemas.microsoft.com/office/drawing/2014/main" id="{9AD90AF5-E1A8-8FDA-DB93-B53BF29685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7E900-2422-B35E-67EF-AFB00FEBD3A2}"/>
              </a:ext>
            </a:extLst>
          </p:cNvPr>
          <p:cNvSpPr>
            <a:spLocks noGrp="1"/>
          </p:cNvSpPr>
          <p:nvPr>
            <p:ph type="title"/>
          </p:nvPr>
        </p:nvSpPr>
        <p:spPr>
          <a:xfrm>
            <a:off x="180974" y="489502"/>
            <a:ext cx="6315075" cy="995423"/>
          </a:xfrm>
          <a:noFill/>
          <a:ln>
            <a:noFill/>
          </a:ln>
        </p:spPr>
        <p:txBody>
          <a:bodyPr vert="horz" lIns="91440" tIns="45720" rIns="91440" bIns="45720" rtlCol="0" anchor="ctr">
            <a:normAutofit/>
          </a:bodyPr>
          <a:lstStyle/>
          <a:p>
            <a:pPr algn="ctr">
              <a:lnSpc>
                <a:spcPct val="100000"/>
              </a:lnSpc>
            </a:pPr>
            <a:r>
              <a:rPr lang="en-US"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a:t>
            </a:r>
            <a:r>
              <a:rPr lang="en-US"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6 Active transportation plan UPDATE - proposed Projects</a:t>
            </a:r>
            <a:endParaRPr lang="en-US" sz="4000" cap="all"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Placeholder 9" descr="A picture containing water, outdoor, mountain, sky&#10;&#10;Description automatically generated">
            <a:extLst>
              <a:ext uri="{FF2B5EF4-FFF2-40B4-BE49-F238E27FC236}">
                <a16:creationId xmlns:a16="http://schemas.microsoft.com/office/drawing/2014/main" id="{F5F5E74E-9C4F-7F78-AFAC-537EA2996338}"/>
              </a:ext>
            </a:extLst>
          </p:cNvPr>
          <p:cNvPicPr>
            <a:picLocks noGrp="1" noChangeAspect="1"/>
          </p:cNvPicPr>
          <p:nvPr>
            <p:ph type="pic" sz="quarter" idx="13"/>
          </p:nvPr>
        </p:nvPicPr>
        <p:blipFill>
          <a:blip r:embed="rId3"/>
          <a:srcRect l="21119" r="26672" b="-1"/>
          <a:stretch/>
        </p:blipFill>
        <p:spPr>
          <a:xfrm>
            <a:off x="6986050" y="593217"/>
            <a:ext cx="4661400" cy="6026657"/>
          </a:xfrm>
          <a:prstGeom prst="rect">
            <a:avLst/>
          </a:prstGeom>
          <a:ln>
            <a:noFill/>
          </a:ln>
          <a:effectLst>
            <a:softEdge rad="112500"/>
          </a:effectLst>
        </p:spPr>
      </p:pic>
      <p:sp>
        <p:nvSpPr>
          <p:cNvPr id="3" name="TextBox 2">
            <a:extLst>
              <a:ext uri="{FF2B5EF4-FFF2-40B4-BE49-F238E27FC236}">
                <a16:creationId xmlns:a16="http://schemas.microsoft.com/office/drawing/2014/main" id="{BF7EBFF8-3064-E4F2-D130-28E2CC032DB9}"/>
              </a:ext>
            </a:extLst>
          </p:cNvPr>
          <p:cNvSpPr txBox="1"/>
          <p:nvPr/>
        </p:nvSpPr>
        <p:spPr>
          <a:xfrm>
            <a:off x="506079" y="1378599"/>
            <a:ext cx="5664864" cy="4970591"/>
          </a:xfrm>
          <a:prstGeom prst="rect">
            <a:avLst/>
          </a:prstGeom>
          <a:noFill/>
        </p:spPr>
        <p:txBody>
          <a:bodyPr wrap="square" rtlCol="0">
            <a:spAutoFit/>
          </a:bodyPr>
          <a:lstStyle/>
          <a:p>
            <a:pPr algn="ctr">
              <a:spcAft>
                <a:spcPts val="24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Active Transportation Projects are typically multi-modal Projects (walking, biking, transit) </a:t>
            </a:r>
          </a:p>
          <a:p>
            <a:pPr>
              <a:spcAft>
                <a:spcPts val="2400"/>
              </a:spcAft>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What projects should be added to the Plan?</a:t>
            </a:r>
          </a:p>
          <a:p>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Complete Streets Projects </a:t>
            </a:r>
          </a:p>
          <a:p>
            <a:pPr marL="457200" indent="-457200">
              <a:spcAft>
                <a:spcPts val="600"/>
              </a:spcAft>
              <a:buFont typeface="Arial" panose="020B0604020202020204" pitchFamily="34" charset="0"/>
              <a:buChar char="•"/>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Downtown Kelseyville</a:t>
            </a:r>
          </a:p>
          <a:p>
            <a:pPr marL="457200" indent="-457200">
              <a:spcAft>
                <a:spcPts val="2400"/>
              </a:spcAft>
              <a:buFont typeface="Arial" panose="020B0604020202020204" pitchFamily="34" charset="0"/>
              <a:buChar char="•"/>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Downtown Lower Lake</a:t>
            </a:r>
          </a:p>
          <a:p>
            <a:pPr>
              <a:spcAft>
                <a:spcPts val="2400"/>
              </a:spcAft>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Safe Routes to School Projects</a:t>
            </a:r>
          </a:p>
        </p:txBody>
      </p:sp>
    </p:spTree>
    <p:extLst>
      <p:ext uri="{BB962C8B-B14F-4D97-AF65-F5344CB8AC3E}">
        <p14:creationId xmlns:p14="http://schemas.microsoft.com/office/powerpoint/2010/main" val="174288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a:extLst>
            <a:ext uri="{FF2B5EF4-FFF2-40B4-BE49-F238E27FC236}">
              <a16:creationId xmlns:a16="http://schemas.microsoft.com/office/drawing/2014/main" id="{68B13BB2-EB9F-7040-B9EF-FD80E22597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4AA985-0B8D-8440-E5B8-FFE3C4C41036}"/>
              </a:ext>
            </a:extLst>
          </p:cNvPr>
          <p:cNvSpPr>
            <a:spLocks noGrp="1"/>
          </p:cNvSpPr>
          <p:nvPr>
            <p:ph type="title"/>
          </p:nvPr>
        </p:nvSpPr>
        <p:spPr>
          <a:xfrm>
            <a:off x="180974" y="489502"/>
            <a:ext cx="6315075" cy="995423"/>
          </a:xfrm>
          <a:noFill/>
          <a:ln>
            <a:noFill/>
          </a:ln>
        </p:spPr>
        <p:txBody>
          <a:bodyPr vert="horz" lIns="91440" tIns="45720" rIns="91440" bIns="45720" rtlCol="0" anchor="ctr">
            <a:normAutofit/>
          </a:bodyPr>
          <a:lstStyle/>
          <a:p>
            <a:pPr algn="ctr">
              <a:lnSpc>
                <a:spcPct val="100000"/>
              </a:lnSpc>
            </a:pPr>
            <a:r>
              <a:rPr lang="en-US"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a:t>
            </a:r>
            <a:r>
              <a:rPr lang="en-US"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6 Active transportation plan UPDATE - proposed Projects</a:t>
            </a:r>
            <a:endParaRPr lang="en-US" sz="4000" cap="all"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Placeholder 9" descr="A picture containing water, outdoor, mountain, sky&#10;&#10;Description automatically generated">
            <a:extLst>
              <a:ext uri="{FF2B5EF4-FFF2-40B4-BE49-F238E27FC236}">
                <a16:creationId xmlns:a16="http://schemas.microsoft.com/office/drawing/2014/main" id="{9B2059E2-95CE-5612-DB24-F72E53FE0AFE}"/>
              </a:ext>
            </a:extLst>
          </p:cNvPr>
          <p:cNvPicPr>
            <a:picLocks noGrp="1" noChangeAspect="1"/>
          </p:cNvPicPr>
          <p:nvPr>
            <p:ph type="pic" sz="quarter" idx="13"/>
          </p:nvPr>
        </p:nvPicPr>
        <p:blipFill>
          <a:blip r:embed="rId3"/>
          <a:srcRect l="21119" r="26672" b="-1"/>
          <a:stretch/>
        </p:blipFill>
        <p:spPr>
          <a:xfrm>
            <a:off x="6986050" y="593217"/>
            <a:ext cx="4661400" cy="6026657"/>
          </a:xfrm>
          <a:prstGeom prst="rect">
            <a:avLst/>
          </a:prstGeom>
          <a:ln>
            <a:noFill/>
          </a:ln>
          <a:effectLst>
            <a:softEdge rad="112500"/>
          </a:effectLst>
        </p:spPr>
      </p:pic>
      <p:sp>
        <p:nvSpPr>
          <p:cNvPr id="3" name="TextBox 2">
            <a:extLst>
              <a:ext uri="{FF2B5EF4-FFF2-40B4-BE49-F238E27FC236}">
                <a16:creationId xmlns:a16="http://schemas.microsoft.com/office/drawing/2014/main" id="{38D927BF-4622-C650-D92D-6D7FDF204A4A}"/>
              </a:ext>
            </a:extLst>
          </p:cNvPr>
          <p:cNvSpPr txBox="1"/>
          <p:nvPr/>
        </p:nvSpPr>
        <p:spPr>
          <a:xfrm>
            <a:off x="506079" y="1552020"/>
            <a:ext cx="5664864" cy="5370701"/>
          </a:xfrm>
          <a:prstGeom prst="rect">
            <a:avLst/>
          </a:prstGeom>
          <a:noFill/>
        </p:spPr>
        <p:txBody>
          <a:bodyPr wrap="square" rtlCol="0">
            <a:spAutoFit/>
          </a:bodyPr>
          <a:lstStyle/>
          <a:p>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Multi-Modal Projects – Pedestrian / Bicycle / Transit</a:t>
            </a:r>
          </a:p>
          <a:p>
            <a:pPr marL="457200" indent="-457200">
              <a:spcAft>
                <a:spcPts val="600"/>
              </a:spcAft>
              <a:buFont typeface="Arial" panose="020B0604020202020204" pitchFamily="34" charset="0"/>
              <a:buChar char="•"/>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Lake Street Pedestrian and Bikeway Improvements (Lower Lake)</a:t>
            </a:r>
          </a:p>
          <a:p>
            <a:pPr marL="457200" indent="-457200">
              <a:spcAft>
                <a:spcPts val="600"/>
              </a:spcAft>
              <a:buFont typeface="Arial" panose="020B0604020202020204" pitchFamily="34" charset="0"/>
              <a:buChar char="•"/>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Country Club Drive Pedestrian and Bikeway Improvements (Lucerne)</a:t>
            </a:r>
          </a:p>
          <a:p>
            <a:pPr marL="457200" indent="-457200">
              <a:spcAft>
                <a:spcPts val="2400"/>
              </a:spcAft>
              <a:buFont typeface="Arial" panose="020B0604020202020204" pitchFamily="34" charset="0"/>
              <a:buChar char="•"/>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Lakeshore Boulevard Pedestrian and Bikeway Improvements (Nice and North Lakeport)</a:t>
            </a:r>
          </a:p>
          <a:p>
            <a:pPr>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What other projects should be added?</a:t>
            </a:r>
          </a:p>
          <a:p>
            <a:pPr>
              <a:spcAft>
                <a:spcPts val="600"/>
              </a:spcAft>
            </a:pPr>
            <a:endPar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699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D47530-3685-A57E-7EBF-DB6EC63B7F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E54889-E965-7620-7BB1-9FBCA09FE1BA}"/>
              </a:ext>
            </a:extLst>
          </p:cNvPr>
          <p:cNvSpPr>
            <a:spLocks noGrp="1"/>
          </p:cNvSpPr>
          <p:nvPr>
            <p:ph type="body" sz="quarter" idx="14"/>
          </p:nvPr>
        </p:nvSpPr>
        <p:spPr>
          <a:xfrm>
            <a:off x="6327386" y="1156123"/>
            <a:ext cx="5720789" cy="5769576"/>
          </a:xfrm>
        </p:spPr>
        <p:txBody>
          <a:bodyPr vert="horz" lIns="91440" tIns="45720" rIns="91440" bIns="45720" rtlCol="0">
            <a:noAutofit/>
          </a:bodyPr>
          <a:lstStyle/>
          <a:p>
            <a:pPr marL="228600" lvl="2" indent="0">
              <a:lnSpc>
                <a:spcPct val="110000"/>
              </a:lnSpc>
              <a:spcBef>
                <a:spcPts val="0"/>
              </a:spcBef>
              <a:buClr>
                <a:schemeClr val="bg1"/>
              </a:buClr>
              <a:buNone/>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Public Works Road Division</a:t>
            </a:r>
          </a:p>
          <a:p>
            <a:pPr marL="457200" lvl="4" indent="-274320">
              <a:lnSpc>
                <a:spcPct val="110000"/>
              </a:lnSpc>
              <a:spcBef>
                <a:spcPts val="0"/>
              </a:spcBef>
              <a:spcAft>
                <a:spcPts val="1800"/>
              </a:spcAft>
              <a:buClr>
                <a:schemeClr val="bg1"/>
              </a:buCl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37 miles of  chip sealing Lower Lake / Kelseyville</a:t>
            </a:r>
          </a:p>
          <a:p>
            <a:pPr marL="228600" lvl="2" indent="0">
              <a:lnSpc>
                <a:spcPct val="110000"/>
              </a:lnSpc>
              <a:spcBef>
                <a:spcPts val="0"/>
              </a:spcBef>
              <a:buClr>
                <a:schemeClr val="bg1"/>
              </a:buClr>
              <a:buNone/>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2024 Pavement Rehabilitation Project</a:t>
            </a:r>
          </a:p>
          <a:p>
            <a:pPr marL="457200" lvl="4" indent="-274320">
              <a:lnSpc>
                <a:spcPct val="110000"/>
              </a:lnSpc>
              <a:spcBef>
                <a:spcPts val="0"/>
              </a:spcBef>
              <a:spcAft>
                <a:spcPts val="1800"/>
              </a:spcAft>
              <a:buClr>
                <a:schemeClr val="bg1"/>
              </a:buCl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16  miles of pavement rehabilitation in Cobb Area </a:t>
            </a:r>
          </a:p>
          <a:p>
            <a:pPr marL="228600" lvl="2" indent="0">
              <a:lnSpc>
                <a:spcPct val="110000"/>
              </a:lnSpc>
              <a:spcBef>
                <a:spcPts val="0"/>
              </a:spcBef>
              <a:buClr>
                <a:schemeClr val="bg1"/>
              </a:buClr>
              <a:buNone/>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Kelseyville Sidewalk Project</a:t>
            </a:r>
          </a:p>
          <a:p>
            <a:pPr marL="457200" lvl="4" indent="-274320">
              <a:lnSpc>
                <a:spcPct val="110000"/>
              </a:lnSpc>
              <a:spcBef>
                <a:spcPts val="0"/>
              </a:spcBef>
              <a:spcAft>
                <a:spcPts val="1800"/>
              </a:spcAft>
              <a:buClr>
                <a:schemeClr val="bg1"/>
              </a:buCl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1/3 miles of sidewalk near Kelseyville High School</a:t>
            </a:r>
          </a:p>
          <a:p>
            <a:pPr marL="228600" lvl="2" indent="0">
              <a:lnSpc>
                <a:spcPct val="110000"/>
              </a:lnSpc>
              <a:spcBef>
                <a:spcPts val="0"/>
              </a:spcBef>
              <a:buClr>
                <a:schemeClr val="bg1"/>
              </a:buClr>
              <a:buNone/>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Dynamic Variable Speed Feedback Signs</a:t>
            </a:r>
          </a:p>
          <a:p>
            <a:pPr marL="571500" lvl="2" indent="-342900">
              <a:lnSpc>
                <a:spcPct val="110000"/>
              </a:lnSpc>
              <a:spcBef>
                <a:spcPts val="0"/>
              </a:spcBef>
              <a:buClr>
                <a:schemeClr val="bg1"/>
              </a:buCl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11 locations throughout the County</a:t>
            </a:r>
          </a:p>
        </p:txBody>
      </p:sp>
      <p:sp>
        <p:nvSpPr>
          <p:cNvPr id="22" name="Title 1">
            <a:extLst>
              <a:ext uri="{FF2B5EF4-FFF2-40B4-BE49-F238E27FC236}">
                <a16:creationId xmlns:a16="http://schemas.microsoft.com/office/drawing/2014/main" id="{426293FA-CC6A-0C4A-C3B0-8EB65BB0A414}"/>
              </a:ext>
            </a:extLst>
          </p:cNvPr>
          <p:cNvSpPr txBox="1">
            <a:spLocks/>
          </p:cNvSpPr>
          <p:nvPr/>
        </p:nvSpPr>
        <p:spPr>
          <a:xfrm>
            <a:off x="6370932" y="477639"/>
            <a:ext cx="5633699" cy="83406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a:lstStyle>
          <a:p>
            <a:pPr>
              <a:lnSpc>
                <a:spcPct val="100000"/>
              </a:lnSpc>
            </a:pPr>
            <a:r>
              <a:rPr lang="en-US" sz="2800"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2025 ROAD construction</a:t>
            </a:r>
            <a:endParaRPr lang="en-US" sz="4000"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road next to a body of water&#10;&#10;Description automatically generated with medium confidence">
            <a:extLst>
              <a:ext uri="{FF2B5EF4-FFF2-40B4-BE49-F238E27FC236}">
                <a16:creationId xmlns:a16="http://schemas.microsoft.com/office/drawing/2014/main" id="{A372AF6D-191C-D2A1-7241-085BAA8231BC}"/>
              </a:ext>
            </a:extLst>
          </p:cNvPr>
          <p:cNvPicPr>
            <a:picLocks noChangeAspect="1"/>
          </p:cNvPicPr>
          <p:nvPr/>
        </p:nvPicPr>
        <p:blipFill>
          <a:blip r:embed="rId2"/>
          <a:srcRect t="13046" b="5086"/>
          <a:stretch/>
        </p:blipFill>
        <p:spPr>
          <a:xfrm>
            <a:off x="259812" y="558268"/>
            <a:ext cx="5561907" cy="6071131"/>
          </a:xfrm>
          <a:prstGeom prst="rect">
            <a:avLst/>
          </a:prstGeom>
          <a:ln>
            <a:noFill/>
          </a:ln>
          <a:effectLst>
            <a:softEdge rad="112500"/>
          </a:effectLst>
        </p:spPr>
      </p:pic>
    </p:spTree>
    <p:extLst>
      <p:ext uri="{BB962C8B-B14F-4D97-AF65-F5344CB8AC3E}">
        <p14:creationId xmlns:p14="http://schemas.microsoft.com/office/powerpoint/2010/main" val="170059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2"/>
                                        </p:tgtEl>
                                        <p:attrNameLst>
                                          <p:attrName>style.visibility</p:attrName>
                                        </p:attrNameLst>
                                      </p:cBhvr>
                                      <p:to>
                                        <p:strVal val="visible"/>
                                      </p:to>
                                    </p:set>
                                    <p:animEffect transition="in" filter="fade">
                                      <p:cBhvr>
                                        <p:cTn id="7" dur="7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a:extLst>
            <a:ext uri="{FF2B5EF4-FFF2-40B4-BE49-F238E27FC236}">
              <a16:creationId xmlns:a16="http://schemas.microsoft.com/office/drawing/2014/main" id="{2383776B-659D-D302-59B9-4E06011416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6099D-E765-D0D8-975E-D4B83884D268}"/>
              </a:ext>
            </a:extLst>
          </p:cNvPr>
          <p:cNvSpPr>
            <a:spLocks noGrp="1"/>
          </p:cNvSpPr>
          <p:nvPr>
            <p:ph type="title" idx="4294967295"/>
          </p:nvPr>
        </p:nvSpPr>
        <p:spPr>
          <a:xfrm>
            <a:off x="121607" y="236666"/>
            <a:ext cx="6791325" cy="700007"/>
          </a:xfrm>
          <a:noFill/>
          <a:ln>
            <a:noFill/>
          </a:ln>
        </p:spPr>
        <p:txBody>
          <a:bodyPr vert="horz" lIns="91440" tIns="45720" rIns="91440" bIns="45720" rtlCol="0" anchor="ctr">
            <a:normAutofit/>
          </a:bodyPr>
          <a:lstStyle/>
          <a:p>
            <a:pPr>
              <a:lnSpc>
                <a:spcPct val="100000"/>
              </a:lnSpc>
            </a:pPr>
            <a:r>
              <a:rPr lang="en-US"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2025 ROAD Designs</a:t>
            </a:r>
            <a:endParaRPr lang="en-US" sz="4000" cap="all"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86B7616-1263-2DA2-B10A-AADEB968FFF4}"/>
              </a:ext>
            </a:extLst>
          </p:cNvPr>
          <p:cNvSpPr txBox="1"/>
          <p:nvPr/>
        </p:nvSpPr>
        <p:spPr>
          <a:xfrm>
            <a:off x="338665" y="1004695"/>
            <a:ext cx="6397244" cy="4431983"/>
          </a:xfrm>
          <a:prstGeom prst="rect">
            <a:avLst/>
          </a:prstGeom>
          <a:noFill/>
        </p:spPr>
        <p:txBody>
          <a:bodyPr wrap="square" rtlCol="0">
            <a:spAutoFit/>
          </a:bodyPr>
          <a:lstStyle/>
          <a:p>
            <a:pPr>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Road Improvements</a:t>
            </a:r>
          </a:p>
          <a:p>
            <a:pPr marL="457200" lvl="2" indent="457200">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South Main Street Widening and Bike Lanes</a:t>
            </a:r>
          </a:p>
          <a:p>
            <a:pPr marL="457200" lvl="2" indent="457200">
              <a:spcAft>
                <a:spcPts val="18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Soda Bay Road Widening and Bike Lanes</a:t>
            </a:r>
          </a:p>
          <a:p>
            <a:pPr>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Road Reconstruction and Rehabilitation </a:t>
            </a:r>
          </a:p>
          <a:p>
            <a:pPr marL="457200" lvl="3" indent="457200">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Nice Lucerne Cutoff  (East Portion) Pavement 	Reconstruction</a:t>
            </a:r>
          </a:p>
          <a:p>
            <a:pPr marL="914400" lvl="3" indent="-457200">
              <a:spcAft>
                <a:spcPts val="18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2025 Pavement Rehabilitation Project</a:t>
            </a:r>
          </a:p>
          <a:p>
            <a:pPr marL="0" lvl="2">
              <a:spcAft>
                <a:spcPts val="18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School Areas and Business Districts Signage and Pavement Marking Improvements Survey</a:t>
            </a:r>
          </a:p>
        </p:txBody>
      </p:sp>
      <p:pic>
        <p:nvPicPr>
          <p:cNvPr id="9" name="Picture 8" descr="A picture containing grass, outdoor, sky, field&#10;&#10;Description automatically generated">
            <a:extLst>
              <a:ext uri="{FF2B5EF4-FFF2-40B4-BE49-F238E27FC236}">
                <a16:creationId xmlns:a16="http://schemas.microsoft.com/office/drawing/2014/main" id="{5E3AB068-9095-4328-CC74-79654B44CF10}"/>
              </a:ext>
            </a:extLst>
          </p:cNvPr>
          <p:cNvPicPr>
            <a:picLocks noChangeAspect="1"/>
          </p:cNvPicPr>
          <p:nvPr/>
        </p:nvPicPr>
        <p:blipFill>
          <a:blip r:embed="rId3"/>
          <a:stretch>
            <a:fillRect/>
          </a:stretch>
        </p:blipFill>
        <p:spPr>
          <a:xfrm>
            <a:off x="7145755" y="0"/>
            <a:ext cx="5143500" cy="6858000"/>
          </a:xfrm>
          <a:prstGeom prst="rect">
            <a:avLst/>
          </a:prstGeom>
        </p:spPr>
      </p:pic>
    </p:spTree>
    <p:extLst>
      <p:ext uri="{BB962C8B-B14F-4D97-AF65-F5344CB8AC3E}">
        <p14:creationId xmlns:p14="http://schemas.microsoft.com/office/powerpoint/2010/main" val="254644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a:extLst>
            <a:ext uri="{FF2B5EF4-FFF2-40B4-BE49-F238E27FC236}">
              <a16:creationId xmlns:a16="http://schemas.microsoft.com/office/drawing/2014/main" id="{52E3AC7C-7BDA-8C92-3D32-406861359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96E8F-60ED-22E4-07DD-BFAB746475E9}"/>
              </a:ext>
            </a:extLst>
          </p:cNvPr>
          <p:cNvSpPr>
            <a:spLocks noGrp="1"/>
          </p:cNvSpPr>
          <p:nvPr>
            <p:ph type="title" idx="4294967295"/>
          </p:nvPr>
        </p:nvSpPr>
        <p:spPr>
          <a:xfrm>
            <a:off x="121607" y="236666"/>
            <a:ext cx="6791325" cy="700007"/>
          </a:xfrm>
          <a:noFill/>
          <a:ln>
            <a:noFill/>
          </a:ln>
        </p:spPr>
        <p:txBody>
          <a:bodyPr vert="horz" lIns="91440" tIns="45720" rIns="91440" bIns="45720" rtlCol="0" anchor="ctr">
            <a:normAutofit/>
          </a:bodyPr>
          <a:lstStyle/>
          <a:p>
            <a:pPr>
              <a:lnSpc>
                <a:spcPct val="100000"/>
              </a:lnSpc>
            </a:pPr>
            <a:r>
              <a:rPr lang="en-US"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2025 ROAD Designs</a:t>
            </a:r>
            <a:endParaRPr lang="en-US" sz="4000" cap="all"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D7B2ED2-59AE-EE17-C53A-DF822826CBB1}"/>
              </a:ext>
            </a:extLst>
          </p:cNvPr>
          <p:cNvSpPr txBox="1"/>
          <p:nvPr/>
        </p:nvSpPr>
        <p:spPr>
          <a:xfrm>
            <a:off x="418226" y="1074897"/>
            <a:ext cx="6354714" cy="5047536"/>
          </a:xfrm>
          <a:prstGeom prst="rect">
            <a:avLst/>
          </a:prstGeom>
          <a:noFill/>
        </p:spPr>
        <p:txBody>
          <a:bodyPr wrap="square" rtlCol="0">
            <a:spAutoFit/>
          </a:bodyPr>
          <a:lstStyle/>
          <a:p>
            <a:pPr>
              <a:spcAft>
                <a:spcPts val="24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Landslide Repair Projects</a:t>
            </a:r>
          </a:p>
          <a:p>
            <a:pPr>
              <a:spcAft>
                <a:spcPts val="24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Bridge Replacement / Repair Projects</a:t>
            </a:r>
          </a:p>
          <a:p>
            <a:pPr>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Temporary Bridge Repair Projects</a:t>
            </a:r>
          </a:p>
          <a:p>
            <a:pPr marL="457200" indent="-457200">
              <a:spcAft>
                <a:spcPts val="2400"/>
              </a:spcAft>
              <a:buFont typeface="Arial" panose="020B0604020202020204" pitchFamily="34" charset="0"/>
              <a:buChar char="•"/>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Remove Bailey Bridges and construct new bridge deck on Highland Springs Road and Merritt Road</a:t>
            </a:r>
          </a:p>
          <a:p>
            <a:pPr>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Pedestrian Crossing at Various Schools and Main Street in Lower Lake</a:t>
            </a:r>
          </a:p>
          <a:p>
            <a:pPr>
              <a:spcAft>
                <a:spcPts val="600"/>
              </a:spcAft>
            </a:pPr>
            <a:endPar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picture containing grass, outdoor, sky, field&#10;&#10;Description automatically generated">
            <a:extLst>
              <a:ext uri="{FF2B5EF4-FFF2-40B4-BE49-F238E27FC236}">
                <a16:creationId xmlns:a16="http://schemas.microsoft.com/office/drawing/2014/main" id="{C721CDE8-CCD3-3B5A-4F0F-C2FEBA8015B5}"/>
              </a:ext>
            </a:extLst>
          </p:cNvPr>
          <p:cNvPicPr>
            <a:picLocks noChangeAspect="1"/>
          </p:cNvPicPr>
          <p:nvPr/>
        </p:nvPicPr>
        <p:blipFill>
          <a:blip r:embed="rId3"/>
          <a:stretch>
            <a:fillRect/>
          </a:stretch>
        </p:blipFill>
        <p:spPr>
          <a:xfrm>
            <a:off x="7145755" y="0"/>
            <a:ext cx="5143500" cy="6858000"/>
          </a:xfrm>
          <a:prstGeom prst="rect">
            <a:avLst/>
          </a:prstGeom>
        </p:spPr>
      </p:pic>
    </p:spTree>
    <p:extLst>
      <p:ext uri="{BB962C8B-B14F-4D97-AF65-F5344CB8AC3E}">
        <p14:creationId xmlns:p14="http://schemas.microsoft.com/office/powerpoint/2010/main" val="138289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E4C5720-0511-88BA-5A97-99E1AFE512B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7EAFAA4-859B-42B4-AC85-F32CFE695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085"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42263B-B7C4-2832-9E7A-A6B60FA6C734}"/>
              </a:ext>
            </a:extLst>
          </p:cNvPr>
          <p:cNvSpPr>
            <a:spLocks noGrp="1"/>
          </p:cNvSpPr>
          <p:nvPr>
            <p:ph type="title" idx="4294967295"/>
          </p:nvPr>
        </p:nvSpPr>
        <p:spPr>
          <a:xfrm>
            <a:off x="6391275" y="211997"/>
            <a:ext cx="5553123" cy="910747"/>
          </a:xfrm>
          <a:noFill/>
          <a:ln>
            <a:noFill/>
          </a:ln>
        </p:spPr>
        <p:txBody>
          <a:bodyPr vert="horz" lIns="182880" tIns="182880" rIns="182880" bIns="182880" rtlCol="0" anchor="ctr">
            <a:noAutofit/>
          </a:bodyPr>
          <a:lstStyle/>
          <a:p>
            <a:pPr algn="r">
              <a:lnSpc>
                <a:spcPct val="100000"/>
              </a:lnSpc>
            </a:pPr>
            <a:r>
              <a:rPr lang="en-US"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2025 PLANNED GRANT PURSUITS</a:t>
            </a:r>
            <a:endParaRPr lang="en-US"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B3855DB9-46C3-47FA-992C-FC2BE58A7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966"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2B401D5-BF67-49A4-8617-0C6BD886C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777"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itting on a bench on a dock over a lake&#10;&#10;Description automatically generated with medium confidence">
            <a:extLst>
              <a:ext uri="{FF2B5EF4-FFF2-40B4-BE49-F238E27FC236}">
                <a16:creationId xmlns:a16="http://schemas.microsoft.com/office/drawing/2014/main" id="{0FCF7C6A-1028-AF66-F845-6ECD1D9590A0}"/>
              </a:ext>
            </a:extLst>
          </p:cNvPr>
          <p:cNvPicPr>
            <a:picLocks noChangeAspect="1"/>
          </p:cNvPicPr>
          <p:nvPr/>
        </p:nvPicPr>
        <p:blipFill>
          <a:blip r:embed="rId3"/>
          <a:srcRect l="17441" r="14915" b="-1"/>
          <a:stretch/>
        </p:blipFill>
        <p:spPr>
          <a:xfrm>
            <a:off x="904875" y="868688"/>
            <a:ext cx="4328027" cy="4798687"/>
          </a:xfrm>
          <a:prstGeom prst="rect">
            <a:avLst/>
          </a:prstGeom>
          <a:ln>
            <a:noFill/>
          </a:ln>
          <a:effectLst>
            <a:softEdge rad="112500"/>
          </a:effectLst>
        </p:spPr>
      </p:pic>
      <p:sp>
        <p:nvSpPr>
          <p:cNvPr id="3" name="TextBox 2">
            <a:extLst>
              <a:ext uri="{FF2B5EF4-FFF2-40B4-BE49-F238E27FC236}">
                <a16:creationId xmlns:a16="http://schemas.microsoft.com/office/drawing/2014/main" id="{C3416E7B-F3E6-7A2C-D9D0-B9FEC63D6A97}"/>
              </a:ext>
            </a:extLst>
          </p:cNvPr>
          <p:cNvSpPr txBox="1"/>
          <p:nvPr/>
        </p:nvSpPr>
        <p:spPr>
          <a:xfrm>
            <a:off x="6527369" y="1032464"/>
            <a:ext cx="5417029" cy="5613539"/>
          </a:xfrm>
          <a:prstGeom prst="rect">
            <a:avLst/>
          </a:prstGeom>
        </p:spPr>
        <p:txBody>
          <a:bodyPr vert="horz" lIns="91440" tIns="45720" rIns="91440" bIns="45720" rtlCol="0">
            <a:normAutofit fontScale="92500"/>
          </a:bodyPr>
          <a:lstStyle/>
          <a:p>
            <a:pPr>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Better Utilizing Investments to Leverage Development (BUILD) Grant</a:t>
            </a:r>
          </a:p>
          <a:p>
            <a:pPr marL="742950" lvl="1" indent="-285750">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South Main Street Widening and Bike Lanes</a:t>
            </a:r>
          </a:p>
          <a:p>
            <a:pPr marL="742950" lvl="1" indent="-285750">
              <a:spcAft>
                <a:spcPts val="24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Soda Bay Road Widening and Bike Lanes</a:t>
            </a:r>
          </a:p>
          <a:p>
            <a:pPr>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Community Development Block Grant (CDBG)</a:t>
            </a:r>
          </a:p>
          <a:p>
            <a:pPr marL="742950" lvl="1" indent="-285750">
              <a:spcAft>
                <a:spcPts val="24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2025 Pavement Rehabilitation Project</a:t>
            </a:r>
          </a:p>
          <a:p>
            <a:pPr>
              <a:spcAft>
                <a:spcPts val="600"/>
              </a:spcAft>
            </a:pPr>
            <a:r>
              <a:rPr lang="en-US" sz="28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State Transportation Improvement Program (STIP) Grant</a:t>
            </a:r>
          </a:p>
          <a:p>
            <a:pPr marL="742950" lvl="1" indent="-285750">
              <a:spcAft>
                <a:spcPts val="600"/>
              </a:spcAft>
              <a:buFont typeface="Arial" panose="020B0604020202020204" pitchFamily="34" charset="0"/>
              <a:buChar char="•"/>
            </a:pPr>
            <a:r>
              <a:rPr lang="en-US" sz="2400" spc="-100" dirty="0">
                <a:solidFill>
                  <a:schemeClr val="bg1"/>
                </a:solidFill>
                <a:latin typeface="Calibri" panose="020F0502020204030204" pitchFamily="34" charset="0"/>
                <a:ea typeface="Calibri" panose="020F0502020204030204" pitchFamily="34" charset="0"/>
                <a:cs typeface="Calibri" panose="020F0502020204030204" pitchFamily="34" charset="0"/>
              </a:rPr>
              <a:t>Nice – Lucerne Cutoff (East Pavement Reconstruction</a:t>
            </a:r>
            <a:endParaRPr lang="en-US" sz="1400" dirty="0">
              <a:solidFill>
                <a:srgbClr val="FFFFFF"/>
              </a:solidFill>
            </a:endParaRPr>
          </a:p>
        </p:txBody>
      </p:sp>
    </p:spTree>
    <p:extLst>
      <p:ext uri="{BB962C8B-B14F-4D97-AF65-F5344CB8AC3E}">
        <p14:creationId xmlns:p14="http://schemas.microsoft.com/office/powerpoint/2010/main" val="178538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9721D53-741C-457D-8BB0-8FB5843DF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183F6-A6FB-4185-B779-3A4A8F350F4C}"/>
              </a:ext>
            </a:extLst>
          </p:cNvPr>
          <p:cNvSpPr>
            <a:spLocks noGrp="1"/>
          </p:cNvSpPr>
          <p:nvPr>
            <p:ph type="title"/>
          </p:nvPr>
        </p:nvSpPr>
        <p:spPr>
          <a:xfrm>
            <a:off x="303596" y="1183041"/>
            <a:ext cx="11584807" cy="3621546"/>
          </a:xfrm>
          <a:noFill/>
          <a:ln>
            <a:noFill/>
          </a:ln>
        </p:spPr>
        <p:txBody>
          <a:bodyPr vert="horz" lIns="91440" tIns="45720" rIns="91440" bIns="45720" rtlCol="0" anchor="ctr">
            <a:normAutofit/>
          </a:bodyPr>
          <a:lstStyle/>
          <a:p>
            <a:pPr>
              <a:lnSpc>
                <a:spcPct val="83000"/>
              </a:lnSpc>
              <a:spcAft>
                <a:spcPts val="2400"/>
              </a:spcAft>
            </a:pPr>
            <a: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t>COUNTY OF LAKE</a:t>
            </a:r>
            <a:br>
              <a:rPr lang="en-US" sz="48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48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4800" spc="-100" dirty="0">
                <a:solidFill>
                  <a:schemeClr val="bg1"/>
                </a:solidFill>
                <a:latin typeface="Calibri" panose="020F0502020204030204" pitchFamily="34" charset="0"/>
                <a:ea typeface="Calibri" panose="020F0502020204030204" pitchFamily="34" charset="0"/>
                <a:cs typeface="Calibri" panose="020F0502020204030204" pitchFamily="34" charset="0"/>
              </a:rPr>
              <a:t>2026 Regional transportation plan / active transportation Plan Update</a:t>
            </a:r>
            <a:br>
              <a:rPr lang="en-US" sz="48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4800" i="1"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Logo&#10;&#10;Description automatically generated">
            <a:extLst>
              <a:ext uri="{FF2B5EF4-FFF2-40B4-BE49-F238E27FC236}">
                <a16:creationId xmlns:a16="http://schemas.microsoft.com/office/drawing/2014/main" id="{91FD0B7F-492A-C9DA-5D4C-1874295EAB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399" y="4479044"/>
            <a:ext cx="1912231" cy="1912231"/>
          </a:xfrm>
          <a:prstGeom prst="rect">
            <a:avLst/>
          </a:prstGeom>
        </p:spPr>
      </p:pic>
    </p:spTree>
    <p:extLst>
      <p:ext uri="{BB962C8B-B14F-4D97-AF65-F5344CB8AC3E}">
        <p14:creationId xmlns:p14="http://schemas.microsoft.com/office/powerpoint/2010/main" val="343593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16298CB-5F96-8CAB-16B5-DED727CF6F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6D663-AD17-07C5-EC22-BF6E3864DC6E}"/>
              </a:ext>
            </a:extLst>
          </p:cNvPr>
          <p:cNvSpPr>
            <a:spLocks noGrp="1"/>
          </p:cNvSpPr>
          <p:nvPr>
            <p:ph type="title"/>
          </p:nvPr>
        </p:nvSpPr>
        <p:spPr>
          <a:xfrm>
            <a:off x="385823" y="850239"/>
            <a:ext cx="11584807" cy="3689497"/>
          </a:xfrm>
          <a:noFill/>
          <a:ln>
            <a:noFill/>
          </a:ln>
        </p:spPr>
        <p:txBody>
          <a:bodyPr vert="horz" lIns="91440" tIns="45720" rIns="91440" bIns="45720" rtlCol="0" anchor="ctr">
            <a:normAutofit fontScale="90000"/>
          </a:bodyPr>
          <a:lstStyle/>
          <a:p>
            <a:pPr>
              <a:lnSpc>
                <a:spcPct val="83000"/>
              </a:lnSpc>
              <a:spcAft>
                <a:spcPts val="2400"/>
              </a:spcAft>
            </a:pPr>
            <a:br>
              <a:rPr lang="en-US" sz="31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31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1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What is the purpose of the plans?</a:t>
            </a:r>
            <a:br>
              <a:rPr lang="en-US" sz="32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11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t>planning documents that identify the County’s most important projects as determined by the Community</a:t>
            </a: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100" u="sng" spc="-100" dirty="0" err="1">
                <a:solidFill>
                  <a:schemeClr val="bg1"/>
                </a:solidFill>
                <a:latin typeface="Calibri" panose="020F0502020204030204" pitchFamily="34" charset="0"/>
                <a:ea typeface="Calibri" panose="020F0502020204030204" pitchFamily="34" charset="0"/>
                <a:cs typeface="Calibri" panose="020F0502020204030204" pitchFamily="34" charset="0"/>
              </a:rPr>
              <a:t>WhY</a:t>
            </a:r>
            <a:r>
              <a:rPr lang="en-US" sz="31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 are the plans Important?</a:t>
            </a: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11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t>Obtaining Grants for the community’s most important projects</a:t>
            </a: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1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What do the plans not Do?</a:t>
            </a: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11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t>the plans do not prioritize projects</a:t>
            </a:r>
            <a:endParaRPr lang="en-US" sz="3600" i="1"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Logo&#10;&#10;Description automatically generated">
            <a:extLst>
              <a:ext uri="{FF2B5EF4-FFF2-40B4-BE49-F238E27FC236}">
                <a16:creationId xmlns:a16="http://schemas.microsoft.com/office/drawing/2014/main" id="{37EA5A14-9288-D13B-E281-FCC345BF0D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399" y="4479044"/>
            <a:ext cx="1912231" cy="1912231"/>
          </a:xfrm>
          <a:prstGeom prst="rect">
            <a:avLst/>
          </a:prstGeom>
        </p:spPr>
      </p:pic>
    </p:spTree>
    <p:extLst>
      <p:ext uri="{BB962C8B-B14F-4D97-AF65-F5344CB8AC3E}">
        <p14:creationId xmlns:p14="http://schemas.microsoft.com/office/powerpoint/2010/main" val="853826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79121E9-2EB9-178E-2AEC-E73ABB7262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175B0-1141-1D42-BBAA-E7E6F5BC7F5B}"/>
              </a:ext>
            </a:extLst>
          </p:cNvPr>
          <p:cNvSpPr>
            <a:spLocks noGrp="1"/>
          </p:cNvSpPr>
          <p:nvPr>
            <p:ph type="title"/>
          </p:nvPr>
        </p:nvSpPr>
        <p:spPr>
          <a:xfrm>
            <a:off x="385823" y="789547"/>
            <a:ext cx="11584807" cy="3689497"/>
          </a:xfrm>
          <a:noFill/>
          <a:ln>
            <a:noFill/>
          </a:ln>
        </p:spPr>
        <p:txBody>
          <a:bodyPr vert="horz" lIns="91440" tIns="45720" rIns="91440" bIns="45720" rtlCol="0" anchor="ctr">
            <a:normAutofit fontScale="90000"/>
          </a:bodyPr>
          <a:lstStyle/>
          <a:p>
            <a:pPr>
              <a:lnSpc>
                <a:spcPct val="83000"/>
              </a:lnSpc>
              <a:spcAft>
                <a:spcPts val="2400"/>
              </a:spcAft>
            </a:pPr>
            <a:r>
              <a:rPr lang="en-US" sz="31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What are types of REGIONAL Transportation Projects</a:t>
            </a:r>
            <a:br>
              <a:rPr lang="en-US" sz="32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11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t>Identifies the County’s most important projects to promote safe and efficient multi-modal transportation as determined by OUR Community</a:t>
            </a: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100" u="sng" spc="-100" dirty="0">
                <a:solidFill>
                  <a:schemeClr val="bg1"/>
                </a:solidFill>
                <a:latin typeface="Calibri" panose="020F0502020204030204" pitchFamily="34" charset="0"/>
                <a:ea typeface="Calibri" panose="020F0502020204030204" pitchFamily="34" charset="0"/>
                <a:cs typeface="Calibri" panose="020F0502020204030204" pitchFamily="34" charset="0"/>
              </a:rPr>
              <a:t>What are types of active transportation projects? </a:t>
            </a:r>
            <a:b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n-US" sz="1100" spc="-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t>Projects that encourage increased use of active modes </a:t>
            </a:r>
            <a:r>
              <a:rPr lang="en-US" sz="3600" spc="-100">
                <a:solidFill>
                  <a:schemeClr val="bg1"/>
                </a:solidFill>
                <a:latin typeface="Calibri" panose="020F0502020204030204" pitchFamily="34" charset="0"/>
                <a:ea typeface="Calibri" panose="020F0502020204030204" pitchFamily="34" charset="0"/>
                <a:cs typeface="Calibri" panose="020F0502020204030204" pitchFamily="34" charset="0"/>
              </a:rPr>
              <a:t>oF </a:t>
            </a:r>
            <a:r>
              <a:rPr lang="en-US" sz="3600" spc="-100" dirty="0">
                <a:solidFill>
                  <a:schemeClr val="bg1"/>
                </a:solidFill>
                <a:latin typeface="Calibri" panose="020F0502020204030204" pitchFamily="34" charset="0"/>
                <a:ea typeface="Calibri" panose="020F0502020204030204" pitchFamily="34" charset="0"/>
                <a:cs typeface="Calibri" panose="020F0502020204030204" pitchFamily="34" charset="0"/>
              </a:rPr>
              <a:t>transportation,  such as walking and biking</a:t>
            </a:r>
            <a:endParaRPr lang="en-US" sz="3600" i="1" spc="-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Logo&#10;&#10;Description automatically generated">
            <a:extLst>
              <a:ext uri="{FF2B5EF4-FFF2-40B4-BE49-F238E27FC236}">
                <a16:creationId xmlns:a16="http://schemas.microsoft.com/office/drawing/2014/main" id="{5EE04F8E-C6BF-491C-9E7F-32785757ED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399" y="4479044"/>
            <a:ext cx="1912231" cy="1912231"/>
          </a:xfrm>
          <a:prstGeom prst="rect">
            <a:avLst/>
          </a:prstGeom>
        </p:spPr>
      </p:pic>
    </p:spTree>
    <p:extLst>
      <p:ext uri="{BB962C8B-B14F-4D97-AF65-F5344CB8AC3E}">
        <p14:creationId xmlns:p14="http://schemas.microsoft.com/office/powerpoint/2010/main" val="1746218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a:extLst>
            <a:ext uri="{FF2B5EF4-FFF2-40B4-BE49-F238E27FC236}">
              <a16:creationId xmlns:a16="http://schemas.microsoft.com/office/drawing/2014/main" id="{8539F028-9000-45C8-7F20-D001B79E7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5EC58-2451-7B0C-5532-E6BBF906A9CB}"/>
              </a:ext>
            </a:extLst>
          </p:cNvPr>
          <p:cNvSpPr>
            <a:spLocks noGrp="1"/>
          </p:cNvSpPr>
          <p:nvPr>
            <p:ph type="title"/>
          </p:nvPr>
        </p:nvSpPr>
        <p:spPr>
          <a:xfrm>
            <a:off x="180974" y="489502"/>
            <a:ext cx="6315075" cy="995423"/>
          </a:xfrm>
          <a:noFill/>
          <a:ln>
            <a:noFill/>
          </a:ln>
        </p:spPr>
        <p:txBody>
          <a:bodyPr vert="horz" lIns="91440" tIns="45720" rIns="91440" bIns="45720" rtlCol="0" anchor="ctr">
            <a:normAutofit/>
          </a:bodyPr>
          <a:lstStyle/>
          <a:p>
            <a:pPr algn="ctr">
              <a:lnSpc>
                <a:spcPct val="100000"/>
              </a:lnSpc>
            </a:pPr>
            <a:r>
              <a:rPr lang="en-US" cap="all"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202</a:t>
            </a:r>
            <a:r>
              <a:rPr lang="en-US" spc="-100" dirty="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2 Regional transportation plan Projects (Existing plan)</a:t>
            </a:r>
            <a:endParaRPr lang="en-US" sz="4000" cap="all" spc="-1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Placeholder 9" descr="A picture containing water, outdoor, mountain, sky&#10;&#10;Description automatically generated">
            <a:extLst>
              <a:ext uri="{FF2B5EF4-FFF2-40B4-BE49-F238E27FC236}">
                <a16:creationId xmlns:a16="http://schemas.microsoft.com/office/drawing/2014/main" id="{E59E0294-4EE3-E355-61A0-D7C5B5DDE1B8}"/>
              </a:ext>
            </a:extLst>
          </p:cNvPr>
          <p:cNvPicPr>
            <a:picLocks noGrp="1" noChangeAspect="1"/>
          </p:cNvPicPr>
          <p:nvPr>
            <p:ph type="pic" sz="quarter" idx="13"/>
          </p:nvPr>
        </p:nvPicPr>
        <p:blipFill>
          <a:blip r:embed="rId3"/>
          <a:srcRect l="21119" r="26672" b="-1"/>
          <a:stretch/>
        </p:blipFill>
        <p:spPr>
          <a:xfrm>
            <a:off x="6986050" y="593217"/>
            <a:ext cx="4661400" cy="6026657"/>
          </a:xfrm>
          <a:prstGeom prst="rect">
            <a:avLst/>
          </a:prstGeom>
          <a:ln>
            <a:noFill/>
          </a:ln>
          <a:effectLst>
            <a:softEdge rad="112500"/>
          </a:effectLst>
        </p:spPr>
      </p:pic>
      <p:sp>
        <p:nvSpPr>
          <p:cNvPr id="3" name="TextBox 2">
            <a:extLst>
              <a:ext uri="{FF2B5EF4-FFF2-40B4-BE49-F238E27FC236}">
                <a16:creationId xmlns:a16="http://schemas.microsoft.com/office/drawing/2014/main" id="{E5E9B5CF-7384-2E8E-9A08-EB55EBAC95F6}"/>
              </a:ext>
            </a:extLst>
          </p:cNvPr>
          <p:cNvSpPr txBox="1"/>
          <p:nvPr/>
        </p:nvSpPr>
        <p:spPr>
          <a:xfrm>
            <a:off x="506080" y="1740106"/>
            <a:ext cx="5664864" cy="4462760"/>
          </a:xfrm>
          <a:prstGeom prst="rect">
            <a:avLst/>
          </a:prstGeom>
          <a:noFill/>
        </p:spPr>
        <p:txBody>
          <a:bodyPr wrap="square" rtlCol="0">
            <a:spAutoFit/>
          </a:bodyPr>
          <a:lstStyle/>
          <a:p>
            <a:pPr>
              <a:spcAft>
                <a:spcPts val="2400"/>
              </a:spcAft>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South Main Street Widening and Bicycle 	Lanes (South Lakeport)</a:t>
            </a:r>
          </a:p>
          <a:p>
            <a:pPr>
              <a:spcAft>
                <a:spcPts val="2400"/>
              </a:spcAft>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Soda Bay Road Widening and Bicycle 	Lanes (South Lakeport)</a:t>
            </a:r>
          </a:p>
          <a:p>
            <a:pPr>
              <a:spcAft>
                <a:spcPts val="2400"/>
              </a:spcAft>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Pavement Reconstruction / 	Rehabilitation (Countywide)</a:t>
            </a:r>
          </a:p>
          <a:p>
            <a:pPr>
              <a:spcAft>
                <a:spcPts val="2400"/>
              </a:spcAft>
            </a:pPr>
            <a:r>
              <a:rPr lang="en-US" sz="2800" spc="-100" dirty="0">
                <a:solidFill>
                  <a:schemeClr val="bg1"/>
                </a:solidFill>
                <a:latin typeface="Calibri" panose="020F0502020204030204" pitchFamily="34" charset="0"/>
                <a:ea typeface="Calibri" panose="020F0502020204030204" pitchFamily="34" charset="0"/>
                <a:cs typeface="Calibri" panose="020F0502020204030204" pitchFamily="34" charset="0"/>
              </a:rPr>
              <a:t>Bridge Replacement / Repair 	(Countywide)</a:t>
            </a:r>
          </a:p>
        </p:txBody>
      </p:sp>
    </p:spTree>
    <p:extLst>
      <p:ext uri="{BB962C8B-B14F-4D97-AF65-F5344CB8AC3E}">
        <p14:creationId xmlns:p14="http://schemas.microsoft.com/office/powerpoint/2010/main" val="51087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D389B5-45E8-4EA7-B5A7-604FF249CF70}">
  <ds:schemaRefs>
    <ds:schemaRef ds:uri="http://www.w3.org/XML/1998/namespace"/>
    <ds:schemaRef ds:uri="http://purl.org/dc/dcmitype/"/>
    <ds:schemaRef ds:uri="16c05727-aa75-4e4a-9b5f-8a80a116589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schemas.microsoft.com/sharepoint/v3"/>
    <ds:schemaRef ds:uri="230e9df3-be65-4c73-a93b-d1236ebd677e"/>
    <ds:schemaRef ds:uri="71af3243-3dd4-4a8d-8c0d-dd76da1f02a5"/>
    <ds:schemaRef ds:uri="http://purl.org/dc/terms/"/>
    <ds:schemaRef ds:uri="http://purl.org/dc/elements/1.1/"/>
  </ds:schemaRefs>
</ds:datastoreItem>
</file>

<file path=customXml/itemProps2.xml><?xml version="1.0" encoding="utf-8"?>
<ds:datastoreItem xmlns:ds="http://schemas.openxmlformats.org/officeDocument/2006/customXml" ds:itemID="{8CF92924-243E-4C73-8BD6-689D14A495F2}">
  <ds:schemaRefs>
    <ds:schemaRef ds:uri="http://schemas.microsoft.com/sharepoint/v3/contenttype/forms"/>
  </ds:schemaRefs>
</ds:datastoreItem>
</file>

<file path=customXml/itemProps3.xml><?xml version="1.0" encoding="utf-8"?>
<ds:datastoreItem xmlns:ds="http://schemas.openxmlformats.org/officeDocument/2006/customXml" ds:itemID="{0D54F37A-6805-42D4-9FB4-3CFF01A7B9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TM10001115[[fn=Parcel]]</Template>
  <TotalTime>2610</TotalTime>
  <Words>668</Words>
  <Application>Microsoft Office PowerPoint</Application>
  <PresentationFormat>Widescreen</PresentationFormat>
  <Paragraphs>96</Paragraphs>
  <Slides>14</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Gill Sans MT</vt:lpstr>
      <vt:lpstr>Parcel</vt:lpstr>
      <vt:lpstr>COUNTY OF LAKE 2025 road Projects Construction, Design, and Grant Pursuits</vt:lpstr>
      <vt:lpstr>PowerPoint Presentation</vt:lpstr>
      <vt:lpstr>2025 ROAD Designs</vt:lpstr>
      <vt:lpstr>2025 ROAD Designs</vt:lpstr>
      <vt:lpstr>2025 PLANNED GRANT PURSUITS</vt:lpstr>
      <vt:lpstr>COUNTY OF LAKE  2026 Regional transportation plan / active transportation Plan Update </vt:lpstr>
      <vt:lpstr>  What is the purpose of the plans?  planning documents that identify the County’s most important projects as determined by the Community  WhY are the plans Important?  Obtaining Grants for the community’s most important projects  What do the plans not Do?  the plans do not prioritize projects</vt:lpstr>
      <vt:lpstr>What are types of REGIONAL Transportation Projects  Identifies the County’s most important projects to promote safe and efficient multi-modal transportation as determined by OUR Community  What are types of active transportation projects?   Projects that encourage increased use of active modes oF transportation,  such as walking and biking</vt:lpstr>
      <vt:lpstr>2022 Regional transportation plan Projects (Existing plan)</vt:lpstr>
      <vt:lpstr>PowerPoint Presentation</vt:lpstr>
      <vt:lpstr>2022 Active transportation program Projects (Existing Plan)</vt:lpstr>
      <vt:lpstr>2022 active transportation plan Projects (continued)</vt:lpstr>
      <vt:lpstr>2026 Active transportation plan UPDATE - proposed Projects</vt:lpstr>
      <vt:lpstr>2026 Active transportation plan UPDATE - proposed Projects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Wendy Hoffman</dc:creator>
  <cp:lastModifiedBy>Glen March</cp:lastModifiedBy>
  <cp:revision>51</cp:revision>
  <cp:lastPrinted>2025-02-24T16:54:20Z</cp:lastPrinted>
  <dcterms:created xsi:type="dcterms:W3CDTF">2024-12-02T19:49:18Z</dcterms:created>
  <dcterms:modified xsi:type="dcterms:W3CDTF">2025-02-25T14:57:45Z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